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2" r:id="rId2"/>
    <p:sldId id="298" r:id="rId3"/>
    <p:sldId id="299" r:id="rId4"/>
    <p:sldId id="301" r:id="rId5"/>
    <p:sldId id="300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FFC000"/>
    <a:srgbClr val="A8A7A7"/>
    <a:srgbClr val="A5D9F1"/>
    <a:srgbClr val="B5E6A2"/>
    <a:srgbClr val="FF7171"/>
    <a:srgbClr val="CD181F"/>
    <a:srgbClr val="6BC1E7"/>
    <a:srgbClr val="51B6E9"/>
    <a:srgbClr val="035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C30F5B-69DD-4042-BF20-D1CAC2173C9B}" v="4" dt="2026-06-24T22:23:42.9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2680" autoAdjust="0"/>
  </p:normalViewPr>
  <p:slideViewPr>
    <p:cSldViewPr snapToGrid="0">
      <p:cViewPr varScale="1">
        <p:scale>
          <a:sx n="98" d="100"/>
          <a:sy n="98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E43C60-EDF2-46BA-86F8-D912501BB029}" type="datetimeFigureOut">
              <a:rPr lang="fr-FR" smtClean="0"/>
              <a:t>10/07/2026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35ABEB-2EBA-4924-B601-9BBCC8E608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894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35ABEB-2EBA-4924-B601-9BBCC8E608C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2251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A4705-2051-F99E-F0E6-890D1097B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BDE431E-4200-580E-A30F-523D04E751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2B38CEC-6FC1-F9AB-F2D5-C981BFA1EA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A33335-1524-6AB2-94C2-9E7AE3159D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35ABEB-2EBA-4924-B601-9BBCC8E608C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598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A7B82-9591-D089-E0B4-D52860323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28EE8D3-E610-6BA1-6BBC-4C3A0DC896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288CB83-7710-6E7F-44B0-20E42EBD3B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AA48447-F28A-3884-7701-9344E41D98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35ABEB-2EBA-4924-B601-9BBCC8E608C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5372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1FB90-1CF1-1173-2F07-388B5C4A2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B60AE2D-347F-18D3-716E-97059616D7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6F63518-F89C-8DFD-B990-7F9DC4380A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2B811EB-D7F0-D77D-4081-C40C692BF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35ABEB-2EBA-4924-B601-9BBCC8E608C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6608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0C9FC-BB30-2742-0ED5-48C305605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A1512A2-25AA-4C64-C169-652BCCDF1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85072FA-95AC-5D11-4654-9742BBCA2F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BB2B75-9EAE-BA98-B81E-5991B01912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35ABEB-2EBA-4924-B601-9BBCC8E608C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7089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FBB21A-A964-FD24-0525-D9868B8173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1CFC9B5-1787-6782-C2B4-0E5F6B35F4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94E841-410E-A9A8-FE8A-D52078F75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1820-D669-4C0A-B782-CF053A59D95A}" type="datetimeFigureOut">
              <a:rPr lang="fr-FR" smtClean="0"/>
              <a:t>10/07/2026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F3C38B-77A9-9753-0743-E5540825B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F60B4F-0FA0-00DC-83DD-9CFDA9710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8878-834B-4318-99AD-D2191B1479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681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6626AB-C2AF-68DF-C4E8-7A3CF3F92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A9C0F44-B7D0-1954-0605-F2AB175F16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72EBC1-E9F4-E075-9856-25AA684E0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1820-D669-4C0A-B782-CF053A59D95A}" type="datetimeFigureOut">
              <a:rPr lang="fr-FR" smtClean="0"/>
              <a:t>10/07/2026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E542E04-BE42-710B-A41B-97325E810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B21532-9B5F-3609-0F0A-AD65F6176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8878-834B-4318-99AD-D2191B1479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357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7B7B291-61F3-6C17-646B-EA9B1F524E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F04883F-E792-3EC3-C458-C46FA4C712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89CA2B-97EC-6CC6-5141-6DF6E1DDB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1820-D669-4C0A-B782-CF053A59D95A}" type="datetimeFigureOut">
              <a:rPr lang="fr-FR" smtClean="0"/>
              <a:t>10/07/2026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ABFB64-F56B-B105-98DF-629693C45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C24B965-D75C-A56E-D69C-3DE6624AB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8878-834B-4318-99AD-D2191B1479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6762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BC86E-3A62-77FF-4370-61E350FBA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846EDD-4B7E-BF50-B900-32B9AAE41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997DA5-0F1F-5B19-7FAC-2492E1790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1820-D669-4C0A-B782-CF053A59D95A}" type="datetimeFigureOut">
              <a:rPr lang="fr-FR" smtClean="0"/>
              <a:t>10/07/2026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C3B397-8B30-9D31-C2B7-D8DCB4AD6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2F273F-F025-D0A4-4AD1-D5DEBDA67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8878-834B-4318-99AD-D2191B147964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3055CB-86C3-C4F8-9CFC-B01B054DE114}"/>
              </a:ext>
            </a:extLst>
          </p:cNvPr>
          <p:cNvSpPr/>
          <p:nvPr userDrawn="1"/>
        </p:nvSpPr>
        <p:spPr>
          <a:xfrm>
            <a:off x="190919" y="-11202"/>
            <a:ext cx="100483" cy="6928029"/>
          </a:xfrm>
          <a:prstGeom prst="rect">
            <a:avLst/>
          </a:prstGeom>
          <a:solidFill>
            <a:srgbClr val="CD181F"/>
          </a:solidFill>
          <a:ln>
            <a:solidFill>
              <a:srgbClr val="CD18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4EB9B5-38FE-75A2-0321-E0BB5A3CA0E5}"/>
              </a:ext>
            </a:extLst>
          </p:cNvPr>
          <p:cNvSpPr/>
          <p:nvPr userDrawn="1"/>
        </p:nvSpPr>
        <p:spPr>
          <a:xfrm>
            <a:off x="-20096" y="-21559"/>
            <a:ext cx="211015" cy="69484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DC7828-6117-2B9E-E899-10E92B99B7D0}"/>
              </a:ext>
            </a:extLst>
          </p:cNvPr>
          <p:cNvSpPr txBox="1"/>
          <p:nvPr userDrawn="1"/>
        </p:nvSpPr>
        <p:spPr>
          <a:xfrm>
            <a:off x="10922255" y="6484990"/>
            <a:ext cx="12715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JEDNC 2026</a:t>
            </a:r>
          </a:p>
        </p:txBody>
      </p:sp>
    </p:spTree>
    <p:extLst>
      <p:ext uri="{BB962C8B-B14F-4D97-AF65-F5344CB8AC3E}">
        <p14:creationId xmlns:p14="http://schemas.microsoft.com/office/powerpoint/2010/main" val="307045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E0DC85-F7B3-B121-55EF-55D4BBE97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4ADB8C-4AC2-BFF9-9F76-1A0845692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A7A689-D0DD-8619-77BB-3812D8FAA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1820-D669-4C0A-B782-CF053A59D95A}" type="datetimeFigureOut">
              <a:rPr lang="fr-FR" smtClean="0"/>
              <a:t>10/07/2026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367B7B-6DED-AC85-55BD-37BE5807E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4D8CC9-5147-72C6-905F-29E508FEA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8878-834B-4318-99AD-D2191B1479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815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45E3E1-8F0F-8FA1-A349-EDE206902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1BB28A-6899-B203-16C9-6262ADCC0E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A60022D-EB4B-E214-9A19-70DEF27095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AD68CED-C831-7276-1D7A-49988B2D5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1820-D669-4C0A-B782-CF053A59D95A}" type="datetimeFigureOut">
              <a:rPr lang="fr-FR" smtClean="0"/>
              <a:t>10/07/2026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3AD9082-A002-A28E-5ABF-64E27932B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DE2A9C2-6513-D759-4989-C60D7E925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8878-834B-4318-99AD-D2191B1479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884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1B7731-7A04-EEE9-0571-98880E1F9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035705-0E31-22F6-3425-4E7A96F398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8F6402F-EFDE-77C6-377F-60F3F200BC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4466565-A800-D479-907C-9F527C6D34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982D252-D464-2E6B-BCD3-AA4561F9E2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0319742-B864-9C81-1295-D0D459EFE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1820-D669-4C0A-B782-CF053A59D95A}" type="datetimeFigureOut">
              <a:rPr lang="fr-FR" smtClean="0"/>
              <a:t>10/07/2026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AD29FB3-60BD-2130-CBE0-529CAA6F6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2EE1AD-D54D-DDB5-1F46-5B0D0CFA4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8878-834B-4318-99AD-D2191B1479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435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5436E0-46CB-AE2F-C528-8F79281E7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19683E4-B938-5D83-923F-BF451C67C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1820-D669-4C0A-B782-CF053A59D95A}" type="datetimeFigureOut">
              <a:rPr lang="fr-FR" smtClean="0"/>
              <a:t>10/07/2026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F0EE39E-725B-9FB9-6EF8-2EC1FEE9D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AAEC470-3018-5ADB-36F6-3275EC908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8878-834B-4318-99AD-D2191B1479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7403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B062999-26D5-3758-5C86-1F24AB450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1820-D669-4C0A-B782-CF053A59D95A}" type="datetimeFigureOut">
              <a:rPr lang="fr-FR" smtClean="0"/>
              <a:t>10/07/2026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6580CB4-C9B0-4712-2929-7E976B955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E889DA8-5164-81D8-CE1B-3A185AB1D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8878-834B-4318-99AD-D2191B1479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782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5AAAE4-D7ED-D0C7-89B0-02E2DD5B7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F39345-2F04-0A1D-B440-97D1D6F81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6302A2B-CAD2-51C2-ED1E-A12E6B1A1D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A414147-6BB8-DD24-873E-935C07C4E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1820-D669-4C0A-B782-CF053A59D95A}" type="datetimeFigureOut">
              <a:rPr lang="fr-FR" smtClean="0"/>
              <a:t>10/07/2026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204AF4-3E86-C790-17B0-8E1BE4C37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CED85DA-BBB8-5D64-5514-605827407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8878-834B-4318-99AD-D2191B1479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4593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B8F752-6CE9-0BAE-7CE1-188E3F06D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A83EC3B-E439-726A-3222-96521FB41F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DE7B037-931D-222C-0ACB-F77A55141B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1EF0B4E-6948-41F9-E29A-09B460A3B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1820-D669-4C0A-B782-CF053A59D95A}" type="datetimeFigureOut">
              <a:rPr lang="fr-FR" smtClean="0"/>
              <a:t>10/07/2026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F4FE02C-37BE-F2CD-900C-CABF7C131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6F9880C-A657-AB26-4B35-BB9100562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8878-834B-4318-99AD-D2191B1479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267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CF83C4C-6594-BA88-A780-D282D178F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BB36760-867A-0743-4A95-972D2F51C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8ECF6C-7945-F54F-FE0D-80C826F6F8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BE1820-D669-4C0A-B782-CF053A59D95A}" type="datetimeFigureOut">
              <a:rPr lang="fr-FR" smtClean="0"/>
              <a:t>10/07/2026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35C751-2A5F-1885-6429-FB1F35FFA2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048064-6A6B-4CE7-0CC4-1BA4532695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D58878-834B-4318-99AD-D2191B147964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602EB9-6AF9-02FD-2761-5A14A49B6201}"/>
              </a:ext>
            </a:extLst>
          </p:cNvPr>
          <p:cNvSpPr/>
          <p:nvPr userDrawn="1"/>
        </p:nvSpPr>
        <p:spPr>
          <a:xfrm>
            <a:off x="190919" y="-11202"/>
            <a:ext cx="100483" cy="6928029"/>
          </a:xfrm>
          <a:prstGeom prst="rect">
            <a:avLst/>
          </a:prstGeom>
          <a:solidFill>
            <a:srgbClr val="CD181F"/>
          </a:solidFill>
          <a:ln>
            <a:solidFill>
              <a:srgbClr val="CD18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9B26BA-80D2-5E58-4F18-6CED66370258}"/>
              </a:ext>
            </a:extLst>
          </p:cNvPr>
          <p:cNvSpPr/>
          <p:nvPr userDrawn="1"/>
        </p:nvSpPr>
        <p:spPr>
          <a:xfrm>
            <a:off x="-20096" y="-21559"/>
            <a:ext cx="211015" cy="69484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D6FA3BF-94A0-0A5D-3EF4-7BDA886903C3}"/>
              </a:ext>
            </a:extLst>
          </p:cNvPr>
          <p:cNvSpPr txBox="1"/>
          <p:nvPr userDrawn="1"/>
        </p:nvSpPr>
        <p:spPr>
          <a:xfrm>
            <a:off x="10922255" y="6484990"/>
            <a:ext cx="12715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JEDNC 2026</a:t>
            </a:r>
          </a:p>
        </p:txBody>
      </p:sp>
    </p:spTree>
    <p:extLst>
      <p:ext uri="{BB962C8B-B14F-4D97-AF65-F5344CB8AC3E}">
        <p14:creationId xmlns:p14="http://schemas.microsoft.com/office/powerpoint/2010/main" val="2004334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4C41F73-DCE7-EB74-D8B6-D94952166BAB}"/>
              </a:ext>
            </a:extLst>
          </p:cNvPr>
          <p:cNvSpPr/>
          <p:nvPr/>
        </p:nvSpPr>
        <p:spPr>
          <a:xfrm>
            <a:off x="10776030" y="6389225"/>
            <a:ext cx="1415970" cy="4687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 descr="Une image contenant texte, logo, Police, Graphique&#10;&#10;Le contenu généré par l’IA peut être incorrect.">
            <a:extLst>
              <a:ext uri="{FF2B5EF4-FFF2-40B4-BE49-F238E27FC236}">
                <a16:creationId xmlns:a16="http://schemas.microsoft.com/office/drawing/2014/main" id="{5611DC1C-D62A-530D-C1D8-DBA57A7B5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377" y="1166586"/>
            <a:ext cx="4524827" cy="452482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983E87C-437D-C3ED-E696-63F7283E21DA}"/>
              </a:ext>
            </a:extLst>
          </p:cNvPr>
          <p:cNvSpPr/>
          <p:nvPr/>
        </p:nvSpPr>
        <p:spPr>
          <a:xfrm>
            <a:off x="552658" y="-11202"/>
            <a:ext cx="823965" cy="6928029"/>
          </a:xfrm>
          <a:prstGeom prst="rect">
            <a:avLst/>
          </a:prstGeom>
          <a:solidFill>
            <a:srgbClr val="CD181F"/>
          </a:solidFill>
          <a:ln>
            <a:solidFill>
              <a:srgbClr val="CD18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0C5100-31D3-A84A-C833-66D8EE537594}"/>
              </a:ext>
            </a:extLst>
          </p:cNvPr>
          <p:cNvSpPr/>
          <p:nvPr/>
        </p:nvSpPr>
        <p:spPr>
          <a:xfrm>
            <a:off x="-20096" y="-21559"/>
            <a:ext cx="572754" cy="69484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D2FD1B6-951F-AA60-58BA-FA22871D1DA2}"/>
              </a:ext>
            </a:extLst>
          </p:cNvPr>
          <p:cNvSpPr txBox="1"/>
          <p:nvPr/>
        </p:nvSpPr>
        <p:spPr>
          <a:xfrm>
            <a:off x="7635921" y="1348973"/>
            <a:ext cx="6119446" cy="4207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800" b="1" i="1" dirty="0">
                <a:solidFill>
                  <a:srgbClr val="156082"/>
                </a:solidFill>
              </a:rPr>
              <a:t>Comité d’organisation </a:t>
            </a:r>
            <a:endParaRPr lang="fr-FR" i="1" dirty="0">
              <a:solidFill>
                <a:srgbClr val="156082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1800" i="1" dirty="0">
                <a:solidFill>
                  <a:srgbClr val="156082"/>
                </a:solidFill>
              </a:rPr>
              <a:t>Gabin BERGEROT (SMS)</a:t>
            </a:r>
          </a:p>
          <a:p>
            <a:pPr>
              <a:lnSpc>
                <a:spcPct val="150000"/>
              </a:lnSpc>
            </a:pPr>
            <a:r>
              <a:rPr lang="fr-FR" sz="1800" i="1" dirty="0">
                <a:solidFill>
                  <a:srgbClr val="156082"/>
                </a:solidFill>
              </a:rPr>
              <a:t>Océane TIRSEL (SMS)</a:t>
            </a:r>
          </a:p>
          <a:p>
            <a:pPr>
              <a:lnSpc>
                <a:spcPct val="150000"/>
              </a:lnSpc>
            </a:pPr>
            <a:r>
              <a:rPr lang="fr-FR" sz="1800" i="1" dirty="0">
                <a:solidFill>
                  <a:srgbClr val="156082"/>
                </a:solidFill>
              </a:rPr>
              <a:t>Timothé FERRASSE (</a:t>
            </a:r>
            <a:r>
              <a:rPr lang="fr-FR" sz="1800" i="1" dirty="0" err="1">
                <a:solidFill>
                  <a:srgbClr val="156082"/>
                </a:solidFill>
              </a:rPr>
              <a:t>CARMeN</a:t>
            </a:r>
            <a:r>
              <a:rPr lang="fr-FR" sz="1800" i="1" dirty="0">
                <a:solidFill>
                  <a:srgbClr val="156082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fr-FR" sz="1800" i="1" dirty="0">
                <a:solidFill>
                  <a:srgbClr val="156082"/>
                </a:solidFill>
              </a:rPr>
              <a:t>Louis DELEGUE (</a:t>
            </a:r>
            <a:r>
              <a:rPr lang="fr-FR" sz="1800" i="1" dirty="0" err="1">
                <a:solidFill>
                  <a:srgbClr val="156082"/>
                </a:solidFill>
              </a:rPr>
              <a:t>CARMeN</a:t>
            </a:r>
            <a:r>
              <a:rPr lang="fr-FR" sz="1800" i="1" dirty="0">
                <a:solidFill>
                  <a:srgbClr val="156082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fr-FR" sz="1800" i="1" dirty="0">
                <a:solidFill>
                  <a:srgbClr val="156082"/>
                </a:solidFill>
              </a:rPr>
              <a:t>Théo IMHOFF (</a:t>
            </a:r>
            <a:r>
              <a:rPr lang="fr-FR" sz="1800" i="1" dirty="0" err="1">
                <a:solidFill>
                  <a:srgbClr val="156082"/>
                </a:solidFill>
              </a:rPr>
              <a:t>CARMeN</a:t>
            </a:r>
            <a:r>
              <a:rPr lang="fr-FR" sz="1800" i="1" dirty="0">
                <a:solidFill>
                  <a:srgbClr val="156082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fr-FR" sz="1800" i="1" dirty="0">
                <a:solidFill>
                  <a:srgbClr val="156082"/>
                </a:solidFill>
              </a:rPr>
              <a:t>Lisa TAZROUT (PBS)</a:t>
            </a:r>
          </a:p>
          <a:p>
            <a:pPr>
              <a:lnSpc>
                <a:spcPct val="150000"/>
              </a:lnSpc>
            </a:pPr>
            <a:r>
              <a:rPr lang="fr-FR" sz="1800" i="1" dirty="0">
                <a:solidFill>
                  <a:srgbClr val="156082"/>
                </a:solidFill>
              </a:rPr>
              <a:t>Gisèle-Patricia DEMGNE-FOUBI (PBS)</a:t>
            </a:r>
          </a:p>
          <a:p>
            <a:pPr>
              <a:lnSpc>
                <a:spcPct val="150000"/>
              </a:lnSpc>
            </a:pPr>
            <a:r>
              <a:rPr lang="fr-FR" sz="1800" i="1" dirty="0">
                <a:solidFill>
                  <a:srgbClr val="156082"/>
                </a:solidFill>
              </a:rPr>
              <a:t>Océane MENGUY (</a:t>
            </a:r>
            <a:r>
              <a:rPr lang="fr-FR" sz="1800" i="1" dirty="0" err="1">
                <a:solidFill>
                  <a:srgbClr val="156082"/>
                </a:solidFill>
              </a:rPr>
              <a:t>CARMeN</a:t>
            </a:r>
            <a:r>
              <a:rPr lang="fr-FR" sz="1800" i="1" dirty="0">
                <a:solidFill>
                  <a:srgbClr val="156082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fr-FR" i="1" dirty="0">
                <a:solidFill>
                  <a:srgbClr val="156082"/>
                </a:solidFill>
              </a:rPr>
              <a:t>Pierre Frémont (</a:t>
            </a:r>
            <a:r>
              <a:rPr lang="fr-FR" i="1" dirty="0" err="1">
                <a:solidFill>
                  <a:srgbClr val="156082"/>
                </a:solidFill>
              </a:rPr>
              <a:t>CARMeN</a:t>
            </a:r>
            <a:r>
              <a:rPr lang="fr-FR" i="1" dirty="0">
                <a:solidFill>
                  <a:srgbClr val="156082"/>
                </a:solidFill>
              </a:rPr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1522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80385-BB74-4933-92C6-D1C4BD196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2C9FE37-D8E7-9CB0-FC8F-C6548B3866B6}"/>
              </a:ext>
            </a:extLst>
          </p:cNvPr>
          <p:cNvSpPr/>
          <p:nvPr/>
        </p:nvSpPr>
        <p:spPr>
          <a:xfrm>
            <a:off x="10776030" y="6389225"/>
            <a:ext cx="1415970" cy="4687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681F5C-CD2D-1211-AEF5-281B47848AF4}"/>
              </a:ext>
            </a:extLst>
          </p:cNvPr>
          <p:cNvSpPr/>
          <p:nvPr/>
        </p:nvSpPr>
        <p:spPr>
          <a:xfrm>
            <a:off x="552658" y="-11202"/>
            <a:ext cx="823965" cy="6928029"/>
          </a:xfrm>
          <a:prstGeom prst="rect">
            <a:avLst/>
          </a:prstGeom>
          <a:solidFill>
            <a:srgbClr val="CD181F"/>
          </a:solidFill>
          <a:ln>
            <a:solidFill>
              <a:srgbClr val="CD18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F81B7F-130E-DCEC-49C4-332D8326E407}"/>
              </a:ext>
            </a:extLst>
          </p:cNvPr>
          <p:cNvSpPr/>
          <p:nvPr/>
        </p:nvSpPr>
        <p:spPr>
          <a:xfrm>
            <a:off x="-20096" y="-21559"/>
            <a:ext cx="572754" cy="69484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B0CDE30-B6C2-F26E-B6B8-5DA2B0FBDC00}"/>
              </a:ext>
            </a:extLst>
          </p:cNvPr>
          <p:cNvGrpSpPr/>
          <p:nvPr/>
        </p:nvGrpSpPr>
        <p:grpSpPr>
          <a:xfrm>
            <a:off x="1690519" y="484712"/>
            <a:ext cx="5850975" cy="4368642"/>
            <a:chOff x="5286858" y="1096990"/>
            <a:chExt cx="3325213" cy="2630863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B0C07C05-46B5-1482-6352-680D30764DD2}"/>
                </a:ext>
              </a:extLst>
            </p:cNvPr>
            <p:cNvGrpSpPr/>
            <p:nvPr/>
          </p:nvGrpSpPr>
          <p:grpSpPr>
            <a:xfrm>
              <a:off x="5286858" y="1096990"/>
              <a:ext cx="3325213" cy="2630863"/>
              <a:chOff x="4763710" y="937159"/>
              <a:chExt cx="2979249" cy="2333269"/>
            </a:xfrm>
          </p:grpSpPr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B6DAFC26-0F38-53DD-AF88-A0C961CB9B94}"/>
                  </a:ext>
                </a:extLst>
              </p:cNvPr>
              <p:cNvGrpSpPr/>
              <p:nvPr/>
            </p:nvGrpSpPr>
            <p:grpSpPr>
              <a:xfrm>
                <a:off x="4763710" y="937159"/>
                <a:ext cx="2968683" cy="2333269"/>
                <a:chOff x="5266777" y="1099436"/>
                <a:chExt cx="2968683" cy="2333269"/>
              </a:xfrm>
            </p:grpSpPr>
            <p:pic>
              <p:nvPicPr>
                <p:cNvPr id="9" name="Picture 2" descr="L'Europe en région Normandie : financements, programmes et aides de l'UE -  Touteleurope.eu">
                  <a:extLst>
                    <a:ext uri="{FF2B5EF4-FFF2-40B4-BE49-F238E27FC236}">
                      <a16:creationId xmlns:a16="http://schemas.microsoft.com/office/drawing/2014/main" id="{1EDF32CF-23BB-4D56-DA06-4E362D1BEAB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15073"/>
                <a:stretch>
                  <a:fillRect/>
                </a:stretch>
              </p:blipFill>
              <p:spPr bwMode="auto">
                <a:xfrm>
                  <a:off x="5266777" y="1099436"/>
                  <a:ext cx="2968683" cy="2333269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10" name="Groupe 9">
                  <a:extLst>
                    <a:ext uri="{FF2B5EF4-FFF2-40B4-BE49-F238E27FC236}">
                      <a16:creationId xmlns:a16="http://schemas.microsoft.com/office/drawing/2014/main" id="{8D50A212-6CEB-1B43-E36A-CADDCFC7860E}"/>
                    </a:ext>
                  </a:extLst>
                </p:cNvPr>
                <p:cNvGrpSpPr/>
                <p:nvPr/>
              </p:nvGrpSpPr>
              <p:grpSpPr>
                <a:xfrm>
                  <a:off x="6520017" y="1338070"/>
                  <a:ext cx="1574094" cy="1034719"/>
                  <a:chOff x="6520017" y="1338070"/>
                  <a:chExt cx="1574094" cy="1034719"/>
                </a:xfrm>
              </p:grpSpPr>
              <p:sp>
                <p:nvSpPr>
                  <p:cNvPr id="11" name="Ellipse 10">
                    <a:extLst>
                      <a:ext uri="{FF2B5EF4-FFF2-40B4-BE49-F238E27FC236}">
                        <a16:creationId xmlns:a16="http://schemas.microsoft.com/office/drawing/2014/main" id="{6C88F3E3-47F8-1DA1-D04A-3197F4285090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6520017" y="1796789"/>
                    <a:ext cx="576000" cy="576000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9pPr>
                  </a:lstStyle>
                  <a:p>
                    <a:pPr algn="ctr"/>
                    <a:endParaRPr lang="fr-FR" dirty="0"/>
                  </a:p>
                </p:txBody>
              </p:sp>
              <p:pic>
                <p:nvPicPr>
                  <p:cNvPr id="12" name="Picture 4" descr="ENSICAEN - OFIS">
                    <a:extLst>
                      <a:ext uri="{FF2B5EF4-FFF2-40B4-BE49-F238E27FC236}">
                        <a16:creationId xmlns:a16="http://schemas.microsoft.com/office/drawing/2014/main" id="{3C04C8A4-1CD3-6701-D52F-1C1C939EA5F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684488" y="1839422"/>
                    <a:ext cx="247058" cy="23901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" name="Picture 6" descr="Université de Caen Normandie (@Universite_Caen) / Posts / X">
                    <a:extLst>
                      <a:ext uri="{FF2B5EF4-FFF2-40B4-BE49-F238E27FC236}">
                        <a16:creationId xmlns:a16="http://schemas.microsoft.com/office/drawing/2014/main" id="{15EC3D09-ACCC-31D1-F00E-79687FBDE8CA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666694" y="2078439"/>
                    <a:ext cx="282646" cy="28264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14" name="Ellipse 13">
                    <a:extLst>
                      <a:ext uri="{FF2B5EF4-FFF2-40B4-BE49-F238E27FC236}">
                        <a16:creationId xmlns:a16="http://schemas.microsoft.com/office/drawing/2014/main" id="{B7FF8C4B-32C4-A0C9-E9CF-6FB590A6A1C2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7518111" y="1382930"/>
                    <a:ext cx="576000" cy="576000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9pPr>
                  </a:lstStyle>
                  <a:p>
                    <a:pPr algn="ctr"/>
                    <a:endParaRPr lang="fr-FR"/>
                  </a:p>
                </p:txBody>
              </p:sp>
              <p:sp>
                <p:nvSpPr>
                  <p:cNvPr id="16" name="Ellipse 15">
                    <a:extLst>
                      <a:ext uri="{FF2B5EF4-FFF2-40B4-BE49-F238E27FC236}">
                        <a16:creationId xmlns:a16="http://schemas.microsoft.com/office/drawing/2014/main" id="{9EA81C02-F66B-FF6C-D616-A67053FC35EE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6931546" y="1338070"/>
                    <a:ext cx="576000" cy="576000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9pPr>
                  </a:lstStyle>
                  <a:p>
                    <a:pPr algn="ctr"/>
                    <a:endParaRPr lang="fr-FR" dirty="0"/>
                  </a:p>
                </p:txBody>
              </p:sp>
              <p:pic>
                <p:nvPicPr>
                  <p:cNvPr id="17" name="Picture 8" descr="Service Santé Étudiante Université le Havre Normandie">
                    <a:extLst>
                      <a:ext uri="{FF2B5EF4-FFF2-40B4-BE49-F238E27FC236}">
                        <a16:creationId xmlns:a16="http://schemas.microsoft.com/office/drawing/2014/main" id="{4CCA12E9-6A27-9583-2649-FA22CC3C710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980096" y="1515449"/>
                    <a:ext cx="478899" cy="221241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" name="Picture 10" descr="INSA Rouen Normandie - Normandie Université">
                    <a:extLst>
                      <a:ext uri="{FF2B5EF4-FFF2-40B4-BE49-F238E27FC236}">
                        <a16:creationId xmlns:a16="http://schemas.microsoft.com/office/drawing/2014/main" id="{16F0BA98-C77A-38FC-F0BC-00B15A60A990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5916" t="22241" r="7586" b="22605"/>
                  <a:stretch>
                    <a:fillRect/>
                  </a:stretch>
                </p:blipFill>
                <p:spPr bwMode="auto">
                  <a:xfrm>
                    <a:off x="7654243" y="1470288"/>
                    <a:ext cx="317764" cy="20262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" name="Picture 12" descr="Université de Rouen - Choisir la Normandie">
                    <a:extLst>
                      <a:ext uri="{FF2B5EF4-FFF2-40B4-BE49-F238E27FC236}">
                        <a16:creationId xmlns:a16="http://schemas.microsoft.com/office/drawing/2014/main" id="{BA032E31-5F9B-DCEE-6434-0CB0659BA28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605585" y="1681973"/>
                    <a:ext cx="401765" cy="145291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F53178C-53EC-E586-9975-744C0A8AFDBB}"/>
                  </a:ext>
                </a:extLst>
              </p:cNvPr>
              <p:cNvSpPr/>
              <p:nvPr/>
            </p:nvSpPr>
            <p:spPr>
              <a:xfrm>
                <a:off x="7612379" y="1080135"/>
                <a:ext cx="130580" cy="429724"/>
              </a:xfrm>
              <a:prstGeom prst="rect">
                <a:avLst/>
              </a:prstGeom>
              <a:solidFill>
                <a:srgbClr val="F7F4F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9pPr>
              </a:lstStyle>
              <a:p>
                <a:pPr algn="ctr"/>
                <a:endParaRPr lang="fr-FR"/>
              </a:p>
            </p:txBody>
          </p:sp>
        </p:grpSp>
        <p:pic>
          <p:nvPicPr>
            <p:cNvPr id="6" name="Picture 3" descr="ED 508 NC - Normande de Chimie">
              <a:extLst>
                <a:ext uri="{FF2B5EF4-FFF2-40B4-BE49-F238E27FC236}">
                  <a16:creationId xmlns:a16="http://schemas.microsoft.com/office/drawing/2014/main" id="{24541E46-81E1-34A7-C5FE-F0954DF9EA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8277" y="1127783"/>
              <a:ext cx="875227" cy="4644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F2E9DA2B-0849-3E10-7652-45C13EB0E393}"/>
              </a:ext>
            </a:extLst>
          </p:cNvPr>
          <p:cNvSpPr txBox="1"/>
          <p:nvPr/>
        </p:nvSpPr>
        <p:spPr>
          <a:xfrm>
            <a:off x="8285379" y="982675"/>
            <a:ext cx="31558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/>
              <a:t>113 Participants</a:t>
            </a:r>
            <a:endParaRPr lang="fr-FR" dirty="0"/>
          </a:p>
          <a:p>
            <a:pPr algn="ctr"/>
            <a:r>
              <a:rPr lang="fr-FR" dirty="0"/>
              <a:t>≈20 Permanents</a:t>
            </a:r>
          </a:p>
          <a:p>
            <a:pPr algn="ctr"/>
            <a:r>
              <a:rPr lang="fr-FR" dirty="0"/>
              <a:t>≈ 15 Etudiants licence/master</a:t>
            </a:r>
          </a:p>
          <a:p>
            <a:pPr algn="ctr"/>
            <a:r>
              <a:rPr lang="fr-FR" dirty="0"/>
              <a:t>≈ 78 Doctorants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C216DD19-967B-7C50-9149-752A8F771D55}"/>
              </a:ext>
            </a:extLst>
          </p:cNvPr>
          <p:cNvSpPr/>
          <p:nvPr/>
        </p:nvSpPr>
        <p:spPr>
          <a:xfrm>
            <a:off x="8068827" y="894303"/>
            <a:ext cx="3637503" cy="1396721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Graphique 26">
            <a:extLst>
              <a:ext uri="{FF2B5EF4-FFF2-40B4-BE49-F238E27FC236}">
                <a16:creationId xmlns:a16="http://schemas.microsoft.com/office/drawing/2014/main" id="{FDCEB973-C8CA-5A0F-025D-EFAF4AEDB24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937274" y="2495603"/>
            <a:ext cx="3900608" cy="2296055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33AC610B-E504-02E5-25BA-B66686962EF9}"/>
              </a:ext>
            </a:extLst>
          </p:cNvPr>
          <p:cNvSpPr txBox="1"/>
          <p:nvPr/>
        </p:nvSpPr>
        <p:spPr>
          <a:xfrm>
            <a:off x="1594440" y="5275630"/>
            <a:ext cx="11408127" cy="1353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b="1" dirty="0">
                <a:effectLst/>
              </a:rPr>
              <a:t>Cyril SZOPA</a:t>
            </a:r>
            <a:r>
              <a:rPr lang="fr-FR" sz="1400" dirty="0">
                <a:effectLst/>
              </a:rPr>
              <a:t>, </a:t>
            </a:r>
            <a:r>
              <a:rPr lang="fr-FR" sz="1400" dirty="0"/>
              <a:t>Professeur à l’Université de Versailles Saint-Quentin-en-Yvelines (Laboratoire Atmosphère, Observations Spatiales)</a:t>
            </a:r>
            <a:r>
              <a:rPr lang="fr-FR" sz="1400" dirty="0">
                <a:effectLst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b="1" dirty="0">
                <a:effectLst/>
              </a:rPr>
              <a:t>Philippe LECLERE</a:t>
            </a:r>
            <a:r>
              <a:rPr lang="fr-FR" sz="1400" dirty="0">
                <a:effectLst/>
              </a:rPr>
              <a:t>, </a:t>
            </a:r>
            <a:r>
              <a:rPr lang="fr-FR" sz="1400" dirty="0"/>
              <a:t>Professeur à l’Université</a:t>
            </a:r>
            <a:r>
              <a:rPr lang="fr-FR" sz="1400" dirty="0">
                <a:effectLst/>
              </a:rPr>
              <a:t> de Mons, Belgique (</a:t>
            </a:r>
            <a:r>
              <a:rPr lang="fr-FR" sz="1400" dirty="0" err="1">
                <a:effectLst/>
              </a:rPr>
              <a:t>Laboratory</a:t>
            </a:r>
            <a:r>
              <a:rPr lang="fr-FR" sz="1400" dirty="0">
                <a:effectLst/>
              </a:rPr>
              <a:t> for Physics of </a:t>
            </a:r>
            <a:r>
              <a:rPr lang="fr-FR" sz="1400" dirty="0" err="1">
                <a:effectLst/>
              </a:rPr>
              <a:t>Nanomaterials</a:t>
            </a:r>
            <a:r>
              <a:rPr lang="fr-FR" sz="1400" dirty="0">
                <a:effectLst/>
              </a:rPr>
              <a:t> and Energy)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b="1" dirty="0">
                <a:effectLst/>
              </a:rPr>
              <a:t>Frédéric LAMATY</a:t>
            </a:r>
            <a:r>
              <a:rPr lang="fr-FR" sz="1400" dirty="0">
                <a:effectLst/>
              </a:rPr>
              <a:t>, Directeur de recherche</a:t>
            </a:r>
            <a:r>
              <a:rPr lang="fr-FR" sz="1400" dirty="0"/>
              <a:t> au CNRS,</a:t>
            </a:r>
            <a:r>
              <a:rPr lang="fr-FR" sz="1400" dirty="0">
                <a:effectLst/>
              </a:rPr>
              <a:t> Université de Montpellier</a:t>
            </a:r>
            <a:r>
              <a:rPr lang="fr-FR" sz="1400" dirty="0"/>
              <a:t> (Institut des Biomolécules Max Mousseron)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b="1" dirty="0">
                <a:effectLst/>
              </a:rPr>
              <a:t>Laura LUIZ</a:t>
            </a:r>
            <a:r>
              <a:rPr lang="fr-FR" sz="1400" dirty="0">
                <a:effectLst/>
              </a:rPr>
              <a:t>, ARKEMA</a:t>
            </a:r>
          </a:p>
        </p:txBody>
      </p:sp>
      <p:pic>
        <p:nvPicPr>
          <p:cNvPr id="31" name="Image 30" descr="Une image contenant texte, logo, Police, Graphique&#10;&#10;Le contenu généré par l’IA peut être incorrect.">
            <a:extLst>
              <a:ext uri="{FF2B5EF4-FFF2-40B4-BE49-F238E27FC236}">
                <a16:creationId xmlns:a16="http://schemas.microsoft.com/office/drawing/2014/main" id="{B034ABB8-D345-381B-E640-CA3F7A83F1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40" y="204065"/>
            <a:ext cx="989623" cy="98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27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ED069-1EEA-9382-0425-617F5595A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ED3A240-5674-A746-560F-BDDC20482A24}"/>
              </a:ext>
            </a:extLst>
          </p:cNvPr>
          <p:cNvSpPr/>
          <p:nvPr/>
        </p:nvSpPr>
        <p:spPr>
          <a:xfrm>
            <a:off x="10776030" y="6389225"/>
            <a:ext cx="1415970" cy="4687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B3575B-00BD-BE93-19A2-017A75796B09}"/>
              </a:ext>
            </a:extLst>
          </p:cNvPr>
          <p:cNvSpPr/>
          <p:nvPr/>
        </p:nvSpPr>
        <p:spPr>
          <a:xfrm>
            <a:off x="552658" y="-11202"/>
            <a:ext cx="823965" cy="6928029"/>
          </a:xfrm>
          <a:prstGeom prst="rect">
            <a:avLst/>
          </a:prstGeom>
          <a:solidFill>
            <a:srgbClr val="CD181F"/>
          </a:solidFill>
          <a:ln>
            <a:solidFill>
              <a:srgbClr val="CD18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939123-6EC0-1F01-97A5-336874408886}"/>
              </a:ext>
            </a:extLst>
          </p:cNvPr>
          <p:cNvSpPr/>
          <p:nvPr/>
        </p:nvSpPr>
        <p:spPr>
          <a:xfrm>
            <a:off x="-20096" y="-21559"/>
            <a:ext cx="572754" cy="69484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4F5A8C8-138A-2A0F-D2FF-552CCC6802F6}"/>
              </a:ext>
            </a:extLst>
          </p:cNvPr>
          <p:cNvGrpSpPr/>
          <p:nvPr/>
        </p:nvGrpSpPr>
        <p:grpSpPr>
          <a:xfrm>
            <a:off x="1690519" y="484712"/>
            <a:ext cx="5850975" cy="4368642"/>
            <a:chOff x="5286858" y="1096990"/>
            <a:chExt cx="3325213" cy="2630863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38F25A54-BCB7-737D-DEE5-44B44DA7CBEB}"/>
                </a:ext>
              </a:extLst>
            </p:cNvPr>
            <p:cNvGrpSpPr/>
            <p:nvPr/>
          </p:nvGrpSpPr>
          <p:grpSpPr>
            <a:xfrm>
              <a:off x="5286858" y="1096990"/>
              <a:ext cx="3325213" cy="2630863"/>
              <a:chOff x="4763710" y="937159"/>
              <a:chExt cx="2979249" cy="2333269"/>
            </a:xfrm>
          </p:grpSpPr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E2EF8A8-B56A-5D7E-4701-B6F7A1C01DD8}"/>
                  </a:ext>
                </a:extLst>
              </p:cNvPr>
              <p:cNvGrpSpPr/>
              <p:nvPr/>
            </p:nvGrpSpPr>
            <p:grpSpPr>
              <a:xfrm>
                <a:off x="4763710" y="937159"/>
                <a:ext cx="2968683" cy="2333269"/>
                <a:chOff x="5266777" y="1099436"/>
                <a:chExt cx="2968683" cy="2333269"/>
              </a:xfrm>
            </p:grpSpPr>
            <p:pic>
              <p:nvPicPr>
                <p:cNvPr id="9" name="Picture 2" descr="L'Europe en région Normandie : financements, programmes et aides de l'UE -  Touteleurope.eu">
                  <a:extLst>
                    <a:ext uri="{FF2B5EF4-FFF2-40B4-BE49-F238E27FC236}">
                      <a16:creationId xmlns:a16="http://schemas.microsoft.com/office/drawing/2014/main" id="{A5F414A0-06D0-CD59-BBF3-4B726B2DC04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15073"/>
                <a:stretch>
                  <a:fillRect/>
                </a:stretch>
              </p:blipFill>
              <p:spPr bwMode="auto">
                <a:xfrm>
                  <a:off x="5266777" y="1099436"/>
                  <a:ext cx="2968683" cy="2333269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10" name="Groupe 9">
                  <a:extLst>
                    <a:ext uri="{FF2B5EF4-FFF2-40B4-BE49-F238E27FC236}">
                      <a16:creationId xmlns:a16="http://schemas.microsoft.com/office/drawing/2014/main" id="{17866C30-6EEE-BC9F-220A-4C8EE492E33C}"/>
                    </a:ext>
                  </a:extLst>
                </p:cNvPr>
                <p:cNvGrpSpPr/>
                <p:nvPr/>
              </p:nvGrpSpPr>
              <p:grpSpPr>
                <a:xfrm>
                  <a:off x="6520017" y="1338070"/>
                  <a:ext cx="1574094" cy="1034719"/>
                  <a:chOff x="6520017" y="1338070"/>
                  <a:chExt cx="1574094" cy="1034719"/>
                </a:xfrm>
              </p:grpSpPr>
              <p:sp>
                <p:nvSpPr>
                  <p:cNvPr id="11" name="Ellipse 10">
                    <a:extLst>
                      <a:ext uri="{FF2B5EF4-FFF2-40B4-BE49-F238E27FC236}">
                        <a16:creationId xmlns:a16="http://schemas.microsoft.com/office/drawing/2014/main" id="{6467FE81-98DC-08CB-BC1D-83397A1AAEAC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6520017" y="1796789"/>
                    <a:ext cx="576000" cy="576000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9pPr>
                  </a:lstStyle>
                  <a:p>
                    <a:pPr algn="ctr"/>
                    <a:endParaRPr lang="fr-FR" dirty="0"/>
                  </a:p>
                </p:txBody>
              </p:sp>
              <p:pic>
                <p:nvPicPr>
                  <p:cNvPr id="12" name="Picture 4" descr="ENSICAEN - OFIS">
                    <a:extLst>
                      <a:ext uri="{FF2B5EF4-FFF2-40B4-BE49-F238E27FC236}">
                        <a16:creationId xmlns:a16="http://schemas.microsoft.com/office/drawing/2014/main" id="{4D3EADB5-2E26-D2F7-DA58-8AA4008A8D7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684488" y="1839422"/>
                    <a:ext cx="247058" cy="23901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3" name="Picture 6" descr="Université de Caen Normandie (@Universite_Caen) / Posts / X">
                    <a:extLst>
                      <a:ext uri="{FF2B5EF4-FFF2-40B4-BE49-F238E27FC236}">
                        <a16:creationId xmlns:a16="http://schemas.microsoft.com/office/drawing/2014/main" id="{A9E12705-5C08-91C7-84D3-F95469BC231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666694" y="2078439"/>
                    <a:ext cx="282646" cy="28264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14" name="Ellipse 13">
                    <a:extLst>
                      <a:ext uri="{FF2B5EF4-FFF2-40B4-BE49-F238E27FC236}">
                        <a16:creationId xmlns:a16="http://schemas.microsoft.com/office/drawing/2014/main" id="{43D8F5FC-68EB-E378-584A-A1C4D02694FF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7518111" y="1382930"/>
                    <a:ext cx="576000" cy="576000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9pPr>
                  </a:lstStyle>
                  <a:p>
                    <a:pPr algn="ctr"/>
                    <a:endParaRPr lang="fr-FR"/>
                  </a:p>
                </p:txBody>
              </p:sp>
              <p:sp>
                <p:nvSpPr>
                  <p:cNvPr id="16" name="Ellipse 15">
                    <a:extLst>
                      <a:ext uri="{FF2B5EF4-FFF2-40B4-BE49-F238E27FC236}">
                        <a16:creationId xmlns:a16="http://schemas.microsoft.com/office/drawing/2014/main" id="{D860A5F8-22B2-ED0B-E16A-1BC852D771C8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6931546" y="1338070"/>
                    <a:ext cx="576000" cy="576000"/>
                  </a:xfrm>
                  <a:prstGeom prst="ellips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1pPr>
                    <a:lvl2pPr marR="0" lvl="1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2pPr>
                    <a:lvl3pPr marR="0" lvl="2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3pPr>
                    <a:lvl4pPr marR="0" lvl="3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4pPr>
                    <a:lvl5pPr marR="0" lvl="4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5pPr>
                    <a:lvl6pPr marR="0" lvl="5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6pPr>
                    <a:lvl7pPr marR="0" lvl="6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7pPr>
                    <a:lvl8pPr marR="0" lvl="7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8pPr>
                    <a:lvl9pPr marR="0" lvl="8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Font typeface="Arial"/>
                      <a:defRPr sz="1400" b="0" i="0" u="none" strike="noStrike" cap="none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  <a:sym typeface="Arial"/>
                      </a:defRPr>
                    </a:lvl9pPr>
                  </a:lstStyle>
                  <a:p>
                    <a:pPr algn="ctr"/>
                    <a:endParaRPr lang="fr-FR" dirty="0"/>
                  </a:p>
                </p:txBody>
              </p:sp>
              <p:pic>
                <p:nvPicPr>
                  <p:cNvPr id="17" name="Picture 8" descr="Service Santé Étudiante Université le Havre Normandie">
                    <a:extLst>
                      <a:ext uri="{FF2B5EF4-FFF2-40B4-BE49-F238E27FC236}">
                        <a16:creationId xmlns:a16="http://schemas.microsoft.com/office/drawing/2014/main" id="{0C5B9C33-AFA7-4573-339B-F4F703D6DF7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980096" y="1515449"/>
                    <a:ext cx="478899" cy="221241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" name="Picture 10" descr="INSA Rouen Normandie - Normandie Université">
                    <a:extLst>
                      <a:ext uri="{FF2B5EF4-FFF2-40B4-BE49-F238E27FC236}">
                        <a16:creationId xmlns:a16="http://schemas.microsoft.com/office/drawing/2014/main" id="{123FCA7E-F29F-B47B-4DB9-669FD7E8272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5916" t="22241" r="7586" b="22605"/>
                  <a:stretch>
                    <a:fillRect/>
                  </a:stretch>
                </p:blipFill>
                <p:spPr bwMode="auto">
                  <a:xfrm>
                    <a:off x="7654243" y="1470288"/>
                    <a:ext cx="317764" cy="20262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" name="Picture 12" descr="Université de Rouen - Choisir la Normandie">
                    <a:extLst>
                      <a:ext uri="{FF2B5EF4-FFF2-40B4-BE49-F238E27FC236}">
                        <a16:creationId xmlns:a16="http://schemas.microsoft.com/office/drawing/2014/main" id="{B46455D9-3B60-2AE7-337F-8C8FC3CA8451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605585" y="1681973"/>
                    <a:ext cx="401765" cy="145291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EFF2339-A3DE-32FC-A065-9EACAF1242C5}"/>
                  </a:ext>
                </a:extLst>
              </p:cNvPr>
              <p:cNvSpPr/>
              <p:nvPr/>
            </p:nvSpPr>
            <p:spPr>
              <a:xfrm>
                <a:off x="7612379" y="1080135"/>
                <a:ext cx="130580" cy="429724"/>
              </a:xfrm>
              <a:prstGeom prst="rect">
                <a:avLst/>
              </a:prstGeom>
              <a:solidFill>
                <a:srgbClr val="F7F4F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9pPr>
              </a:lstStyle>
              <a:p>
                <a:pPr algn="ctr"/>
                <a:endParaRPr lang="fr-FR"/>
              </a:p>
            </p:txBody>
          </p:sp>
        </p:grpSp>
        <p:pic>
          <p:nvPicPr>
            <p:cNvPr id="6" name="Picture 3" descr="ED 508 NC - Normande de Chimie">
              <a:extLst>
                <a:ext uri="{FF2B5EF4-FFF2-40B4-BE49-F238E27FC236}">
                  <a16:creationId xmlns:a16="http://schemas.microsoft.com/office/drawing/2014/main" id="{3199D7B5-836A-405C-0A6C-746F92C772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8277" y="1127783"/>
              <a:ext cx="875227" cy="4644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23C8E169-056B-00EE-435E-DAD8689A6329}"/>
              </a:ext>
            </a:extLst>
          </p:cNvPr>
          <p:cNvSpPr txBox="1"/>
          <p:nvPr/>
        </p:nvSpPr>
        <p:spPr>
          <a:xfrm>
            <a:off x="8285379" y="982675"/>
            <a:ext cx="31558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/>
              <a:t>113 Participants</a:t>
            </a:r>
            <a:endParaRPr lang="fr-FR" dirty="0"/>
          </a:p>
          <a:p>
            <a:pPr algn="ctr"/>
            <a:r>
              <a:rPr lang="fr-FR" dirty="0"/>
              <a:t>≈20 Permanents</a:t>
            </a:r>
          </a:p>
          <a:p>
            <a:pPr algn="ctr"/>
            <a:r>
              <a:rPr lang="fr-FR" dirty="0"/>
              <a:t>≈ 15 Etudiants licence/master</a:t>
            </a:r>
          </a:p>
          <a:p>
            <a:pPr algn="ctr"/>
            <a:r>
              <a:rPr lang="fr-FR" dirty="0"/>
              <a:t>≈ 78 Doctorants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F45FF838-32B5-107A-BBD6-BA10847C208F}"/>
              </a:ext>
            </a:extLst>
          </p:cNvPr>
          <p:cNvSpPr/>
          <p:nvPr/>
        </p:nvSpPr>
        <p:spPr>
          <a:xfrm>
            <a:off x="8068827" y="894303"/>
            <a:ext cx="3637503" cy="1396721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Graphique 26">
            <a:extLst>
              <a:ext uri="{FF2B5EF4-FFF2-40B4-BE49-F238E27FC236}">
                <a16:creationId xmlns:a16="http://schemas.microsoft.com/office/drawing/2014/main" id="{2CB39F99-9FF4-FFCF-E066-CF99709E5C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937274" y="2495603"/>
            <a:ext cx="3900608" cy="2296055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CE2FD8E9-7E90-934C-6073-D0B020BBD533}"/>
              </a:ext>
            </a:extLst>
          </p:cNvPr>
          <p:cNvSpPr txBox="1"/>
          <p:nvPr/>
        </p:nvSpPr>
        <p:spPr>
          <a:xfrm>
            <a:off x="5122452" y="5202652"/>
            <a:ext cx="3900608" cy="1298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9 Présentations orales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effectLst/>
              </a:rPr>
              <a:t>5 présentations de vulgarisations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/>
              <a:t>37 Posters</a:t>
            </a:r>
            <a:endParaRPr lang="fr-FR" dirty="0">
              <a:effectLst/>
            </a:endParaRPr>
          </a:p>
        </p:txBody>
      </p:sp>
      <p:pic>
        <p:nvPicPr>
          <p:cNvPr id="31" name="Image 30" descr="Une image contenant texte, logo, Police, Graphique&#10;&#10;Le contenu généré par l’IA peut être incorrect.">
            <a:extLst>
              <a:ext uri="{FF2B5EF4-FFF2-40B4-BE49-F238E27FC236}">
                <a16:creationId xmlns:a16="http://schemas.microsoft.com/office/drawing/2014/main" id="{1C83B1AA-D35E-1B8C-3123-7CE924AD1FF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40" y="204065"/>
            <a:ext cx="989623" cy="98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610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4AF82-0554-FFEB-6E34-676F1D92A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644EF5-A3A0-C431-B896-D84EA90E0558}"/>
              </a:ext>
            </a:extLst>
          </p:cNvPr>
          <p:cNvSpPr/>
          <p:nvPr/>
        </p:nvSpPr>
        <p:spPr>
          <a:xfrm>
            <a:off x="552658" y="-11202"/>
            <a:ext cx="823965" cy="6928029"/>
          </a:xfrm>
          <a:prstGeom prst="rect">
            <a:avLst/>
          </a:prstGeom>
          <a:solidFill>
            <a:srgbClr val="CD181F"/>
          </a:solidFill>
          <a:ln>
            <a:solidFill>
              <a:srgbClr val="CD18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7F2804-CD71-3414-0D99-0D1A3E7A3438}"/>
              </a:ext>
            </a:extLst>
          </p:cNvPr>
          <p:cNvSpPr/>
          <p:nvPr/>
        </p:nvSpPr>
        <p:spPr>
          <a:xfrm>
            <a:off x="-20096" y="-21559"/>
            <a:ext cx="572754" cy="69484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1" name="Image 30" descr="Une image contenant texte, logo, Police, Graphique&#10;&#10;Le contenu généré par l’IA peut être incorrect.">
            <a:extLst>
              <a:ext uri="{FF2B5EF4-FFF2-40B4-BE49-F238E27FC236}">
                <a16:creationId xmlns:a16="http://schemas.microsoft.com/office/drawing/2014/main" id="{887E260F-62FC-3579-D56F-1B6E294B38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40" y="204065"/>
            <a:ext cx="989623" cy="989623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DF52EE3A-FF78-0B93-BD3A-3F296085D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6879" y="3646582"/>
            <a:ext cx="1961791" cy="8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6E7ABF3A-CE45-59D2-21EC-BC2DA96D6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022" y="2061647"/>
            <a:ext cx="2365094" cy="50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47F9337F-C65D-3FAF-F5A8-E01E9588F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876" y="3570530"/>
            <a:ext cx="2864000" cy="80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>
            <a:extLst>
              <a:ext uri="{FF2B5EF4-FFF2-40B4-BE49-F238E27FC236}">
                <a16:creationId xmlns:a16="http://schemas.microsoft.com/office/drawing/2014/main" id="{075B6570-7BB4-D13F-1C2C-727646DFE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136" y="1722998"/>
            <a:ext cx="2265864" cy="1132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>
            <a:extLst>
              <a:ext uri="{FF2B5EF4-FFF2-40B4-BE49-F238E27FC236}">
                <a16:creationId xmlns:a16="http://schemas.microsoft.com/office/drawing/2014/main" id="{5F40D5E4-D38D-9D8A-5549-365918F6A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764" y="5135002"/>
            <a:ext cx="3518415" cy="105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7">
            <a:extLst>
              <a:ext uri="{FF2B5EF4-FFF2-40B4-BE49-F238E27FC236}">
                <a16:creationId xmlns:a16="http://schemas.microsoft.com/office/drawing/2014/main" id="{E4ADE6FB-563B-2716-5C0A-8EA16349E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966" y="5262090"/>
            <a:ext cx="1790869" cy="80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>
            <a:extLst>
              <a:ext uri="{FF2B5EF4-FFF2-40B4-BE49-F238E27FC236}">
                <a16:creationId xmlns:a16="http://schemas.microsoft.com/office/drawing/2014/main" id="{7B16D996-CE30-7705-3700-E51587E10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895" y="3429000"/>
            <a:ext cx="2283911" cy="1208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9">
            <a:extLst>
              <a:ext uri="{FF2B5EF4-FFF2-40B4-BE49-F238E27FC236}">
                <a16:creationId xmlns:a16="http://schemas.microsoft.com/office/drawing/2014/main" id="{D1E3C000-A08D-3049-3200-83D2BAA44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509" y="3313713"/>
            <a:ext cx="2051317" cy="130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>
            <a:extLst>
              <a:ext uri="{FF2B5EF4-FFF2-40B4-BE49-F238E27FC236}">
                <a16:creationId xmlns:a16="http://schemas.microsoft.com/office/drawing/2014/main" id="{EC99F54A-FFD2-A3C2-9F19-A9461F6E0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970" y="1722998"/>
            <a:ext cx="2047822" cy="108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>
            <a:extLst>
              <a:ext uri="{FF2B5EF4-FFF2-40B4-BE49-F238E27FC236}">
                <a16:creationId xmlns:a16="http://schemas.microsoft.com/office/drawing/2014/main" id="{724B500A-AA70-C4FA-E185-BCFCF1326B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98" b="16835"/>
          <a:stretch/>
        </p:blipFill>
        <p:spPr bwMode="auto">
          <a:xfrm>
            <a:off x="1458898" y="1891260"/>
            <a:ext cx="2111077" cy="79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D5604FBB-F765-3BE9-1F53-22C94E02C417}"/>
              </a:ext>
            </a:extLst>
          </p:cNvPr>
          <p:cNvSpPr/>
          <p:nvPr/>
        </p:nvSpPr>
        <p:spPr>
          <a:xfrm>
            <a:off x="10046879" y="5938576"/>
            <a:ext cx="2071433" cy="8327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90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CF2DE-3931-2D11-FDEF-B58E963B4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CFD3CE8-B065-B112-2CCF-2B350BF81FBF}"/>
              </a:ext>
            </a:extLst>
          </p:cNvPr>
          <p:cNvSpPr/>
          <p:nvPr/>
        </p:nvSpPr>
        <p:spPr>
          <a:xfrm>
            <a:off x="10776030" y="6389225"/>
            <a:ext cx="1415970" cy="4687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E6D9F3-91E1-DA4A-FC91-71FFB728EFB9}"/>
              </a:ext>
            </a:extLst>
          </p:cNvPr>
          <p:cNvSpPr/>
          <p:nvPr/>
        </p:nvSpPr>
        <p:spPr>
          <a:xfrm>
            <a:off x="552658" y="-11202"/>
            <a:ext cx="823965" cy="6928029"/>
          </a:xfrm>
          <a:prstGeom prst="rect">
            <a:avLst/>
          </a:prstGeom>
          <a:solidFill>
            <a:srgbClr val="CD181F"/>
          </a:solidFill>
          <a:ln>
            <a:solidFill>
              <a:srgbClr val="CD18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DBAD16-38BE-15C5-B62A-3A42938F9C03}"/>
              </a:ext>
            </a:extLst>
          </p:cNvPr>
          <p:cNvSpPr/>
          <p:nvPr/>
        </p:nvSpPr>
        <p:spPr>
          <a:xfrm>
            <a:off x="-20096" y="-21559"/>
            <a:ext cx="572754" cy="69484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1" name="Image 30" descr="Une image contenant texte, logo, Police, Graphique&#10;&#10;Le contenu généré par l’IA peut être incorrect.">
            <a:extLst>
              <a:ext uri="{FF2B5EF4-FFF2-40B4-BE49-F238E27FC236}">
                <a16:creationId xmlns:a16="http://schemas.microsoft.com/office/drawing/2014/main" id="{2C48612C-F852-BF5D-5CB7-2A49DF0F6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40" y="204065"/>
            <a:ext cx="989623" cy="989623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6DADF5BF-5C50-1926-C024-FA17FA648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170147"/>
              </p:ext>
            </p:extLst>
          </p:nvPr>
        </p:nvGraphicFramePr>
        <p:xfrm>
          <a:off x="4109776" y="543529"/>
          <a:ext cx="5423833" cy="5500032"/>
        </p:xfrm>
        <a:graphic>
          <a:graphicData uri="http://schemas.openxmlformats.org/drawingml/2006/table">
            <a:tbl>
              <a:tblPr/>
              <a:tblGrid>
                <a:gridCol w="2349835">
                  <a:extLst>
                    <a:ext uri="{9D8B030D-6E8A-4147-A177-3AD203B41FA5}">
                      <a16:colId xmlns:a16="http://schemas.microsoft.com/office/drawing/2014/main" val="2043458921"/>
                    </a:ext>
                  </a:extLst>
                </a:gridCol>
                <a:gridCol w="3073998">
                  <a:extLst>
                    <a:ext uri="{9D8B030D-6E8A-4147-A177-3AD203B41FA5}">
                      <a16:colId xmlns:a16="http://schemas.microsoft.com/office/drawing/2014/main" val="2896500715"/>
                    </a:ext>
                  </a:extLst>
                </a:gridCol>
              </a:tblGrid>
              <a:tr h="17986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Origines</a:t>
                      </a:r>
                    </a:p>
                  </a:txBody>
                  <a:tcPr marL="6918" marR="6918" marT="69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Montants </a:t>
                      </a:r>
                    </a:p>
                  </a:txBody>
                  <a:tcPr marL="6918" marR="6918" marT="6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884412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Rouen métropole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196B24"/>
                          </a:solidFill>
                          <a:effectLst/>
                          <a:latin typeface="Airal"/>
                        </a:rPr>
                        <a:t>1 052 €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344899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INSA Rouen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196B24"/>
                          </a:solidFill>
                          <a:effectLst/>
                          <a:latin typeface="Airal"/>
                        </a:rPr>
                        <a:t>500 €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780504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CVEC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196B24"/>
                          </a:solidFill>
                          <a:effectLst/>
                          <a:latin typeface="Airal"/>
                        </a:rPr>
                        <a:t>1 500 €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759820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RJSCF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196B24"/>
                          </a:solidFill>
                          <a:effectLst/>
                          <a:latin typeface="Airal"/>
                        </a:rPr>
                        <a:t>225 €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518299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UFR-ST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196B24"/>
                          </a:solidFill>
                          <a:effectLst/>
                          <a:latin typeface="Airal"/>
                        </a:rPr>
                        <a:t>330 €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200754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SCF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196B24"/>
                          </a:solidFill>
                          <a:effectLst/>
                          <a:latin typeface="Airal"/>
                        </a:rPr>
                        <a:t>150 €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917389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SCF division Polymères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196B24"/>
                          </a:solidFill>
                          <a:effectLst/>
                          <a:latin typeface="Airal"/>
                        </a:rPr>
                        <a:t>200 €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933463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Arkema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196B24"/>
                          </a:solidFill>
                          <a:effectLst/>
                          <a:latin typeface="Airal"/>
                        </a:rPr>
                        <a:t>250 €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396907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Drugs and Drug Candidates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196B24"/>
                          </a:solidFill>
                          <a:effectLst/>
                          <a:latin typeface="Airal"/>
                        </a:rPr>
                        <a:t>150 €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391019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Oril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196B24"/>
                          </a:solidFill>
                          <a:effectLst/>
                          <a:latin typeface="Airal"/>
                        </a:rPr>
                        <a:t>0 €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394983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budget 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196B24"/>
                          </a:solidFill>
                          <a:effectLst/>
                          <a:latin typeface="Airal"/>
                        </a:rPr>
                        <a:t>4 357 €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431990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Goodies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FF0000"/>
                          </a:solidFill>
                          <a:effectLst/>
                          <a:latin typeface="Airal"/>
                        </a:rPr>
                        <a:t>-1133.71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789326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Traiteur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iral"/>
                        </a:rPr>
                        <a:t>-1 999 €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236436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Carte scf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iral"/>
                        </a:rPr>
                        <a:t>-225 €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293465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Carte rjscf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FF0000"/>
                          </a:solidFill>
                          <a:effectLst/>
                          <a:latin typeface="Airal"/>
                        </a:rPr>
                        <a:t>-150 €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60658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Trophés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FF0000"/>
                          </a:solidFill>
                          <a:effectLst/>
                          <a:latin typeface="Airal"/>
                        </a:rPr>
                        <a:t>-105 €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724946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Panier garnis A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iral"/>
                        </a:rPr>
                        <a:t>-174.90 €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843891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Panier garnis B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FF0000"/>
                          </a:solidFill>
                          <a:effectLst/>
                          <a:latin typeface="Airal"/>
                        </a:rPr>
                        <a:t>-60 €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056232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Hotels invité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iral"/>
                        </a:rPr>
                        <a:t>-159.58 €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244746"/>
                  </a:ext>
                </a:extLst>
              </a:tr>
              <a:tr h="17986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Création du site internet</a:t>
                      </a:r>
                    </a:p>
                  </a:txBody>
                  <a:tcPr marL="6918" marR="6918" marT="69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iral"/>
                        </a:rPr>
                        <a:t>-11.88 €</a:t>
                      </a:r>
                    </a:p>
                  </a:txBody>
                  <a:tcPr marL="6918" marR="6918" marT="6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223080"/>
                  </a:ext>
                </a:extLst>
              </a:tr>
              <a:tr h="34589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Nom de domaine du site internet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iral"/>
                        </a:rPr>
                        <a:t>-45.60 €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084426"/>
                  </a:ext>
                </a:extLst>
              </a:tr>
              <a:tr h="1729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dépenses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FF0000"/>
                          </a:solidFill>
                          <a:effectLst/>
                          <a:latin typeface="Airal"/>
                        </a:rPr>
                        <a:t>-4 064.67 €</a:t>
                      </a:r>
                    </a:p>
                  </a:txBody>
                  <a:tcPr marL="6918" marR="6918" marT="69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946168"/>
                  </a:ext>
                </a:extLst>
              </a:tr>
              <a:tr h="18678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Bilan</a:t>
                      </a:r>
                    </a:p>
                  </a:txBody>
                  <a:tcPr marL="6918" marR="6918" marT="69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196B24"/>
                          </a:solidFill>
                          <a:effectLst/>
                          <a:latin typeface="Airal"/>
                        </a:rPr>
                        <a:t>292 €</a:t>
                      </a:r>
                    </a:p>
                  </a:txBody>
                  <a:tcPr marL="6918" marR="6918" marT="6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8374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7218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25745</TotalTime>
  <Words>257</Words>
  <Application>Microsoft Office PowerPoint</Application>
  <PresentationFormat>Grand écran</PresentationFormat>
  <Paragraphs>78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Airal</vt:lpstr>
      <vt:lpstr>Aptos</vt:lpstr>
      <vt:lpstr>Aptos Display</vt:lpstr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Gabin Bergerot</dc:creator>
  <cp:lastModifiedBy>Sarah Abecassis</cp:lastModifiedBy>
  <cp:revision>114</cp:revision>
  <dcterms:created xsi:type="dcterms:W3CDTF">2026-01-27T13:22:25Z</dcterms:created>
  <dcterms:modified xsi:type="dcterms:W3CDTF">2026-07-10T06:04:51Z</dcterms:modified>
</cp:coreProperties>
</file>