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handoutMasterIdLst>
    <p:handoutMasterId r:id="rId25"/>
  </p:handoutMasterIdLst>
  <p:sldIdLst>
    <p:sldId id="256" r:id="rId2"/>
    <p:sldId id="486" r:id="rId3"/>
    <p:sldId id="615" r:id="rId4"/>
    <p:sldId id="623" r:id="rId5"/>
    <p:sldId id="624" r:id="rId6"/>
    <p:sldId id="625" r:id="rId7"/>
    <p:sldId id="628" r:id="rId8"/>
    <p:sldId id="629" r:id="rId9"/>
    <p:sldId id="584" r:id="rId10"/>
    <p:sldId id="587" r:id="rId11"/>
    <p:sldId id="630" r:id="rId12"/>
    <p:sldId id="585" r:id="rId13"/>
    <p:sldId id="631" r:id="rId14"/>
    <p:sldId id="588" r:id="rId15"/>
    <p:sldId id="544" r:id="rId16"/>
    <p:sldId id="596" r:id="rId17"/>
    <p:sldId id="632" r:id="rId18"/>
    <p:sldId id="597" r:id="rId19"/>
    <p:sldId id="614" r:id="rId20"/>
    <p:sldId id="600" r:id="rId21"/>
    <p:sldId id="622" r:id="rId22"/>
    <p:sldId id="621" r:id="rId23"/>
  </p:sldIdLst>
  <p:sldSz cx="9144000" cy="6858000" type="screen4x3"/>
  <p:notesSz cx="7099300" cy="10234613"/>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ERRE YVES RENARD (Personnel)" initials="PYR(" lastIdx="6" clrIdx="0"/>
  <p:cmAuthor id="2" name="Isabell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DBFFD6"/>
    <a:srgbClr val="0000FF"/>
    <a:srgbClr val="52748F"/>
    <a:srgbClr val="0066CC"/>
    <a:srgbClr val="FF0000"/>
    <a:srgbClr val="660066"/>
    <a:srgbClr val="0033CC"/>
    <a:srgbClr val="CCFFCC"/>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38B1855-1B75-4FBE-930C-398BA8C253C6}" styleName="Style à thème 2 - Accentuation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12C8C85-51F0-491E-9774-3900AFEF0FD7}" styleName="Style léger 2 - Accentuation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978" autoAdjust="0"/>
    <p:restoredTop sz="95940" autoAdjust="0"/>
  </p:normalViewPr>
  <p:slideViewPr>
    <p:cSldViewPr snapToGrid="0">
      <p:cViewPr varScale="1">
        <p:scale>
          <a:sx n="67" d="100"/>
          <a:sy n="67" d="100"/>
        </p:scale>
        <p:origin x="1360" y="4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1010" name="Rectangle 2"/>
          <p:cNvSpPr>
            <a:spLocks noGrp="1" noChangeArrowheads="1"/>
          </p:cNvSpPr>
          <p:nvPr>
            <p:ph type="hdr" sz="quarter"/>
          </p:nvPr>
        </p:nvSpPr>
        <p:spPr bwMode="auto">
          <a:xfrm>
            <a:off x="0"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defRPr sz="1200">
                <a:cs typeface="+mn-cs"/>
              </a:defRPr>
            </a:lvl1pPr>
          </a:lstStyle>
          <a:p>
            <a:pPr>
              <a:defRPr/>
            </a:pPr>
            <a:endParaRPr lang="fr-FR"/>
          </a:p>
        </p:txBody>
      </p:sp>
      <p:sp>
        <p:nvSpPr>
          <p:cNvPr id="171011" name="Rectangle 3"/>
          <p:cNvSpPr>
            <a:spLocks noGrp="1" noChangeArrowheads="1"/>
          </p:cNvSpPr>
          <p:nvPr>
            <p:ph type="dt" sz="quarter" idx="1"/>
          </p:nvPr>
        </p:nvSpPr>
        <p:spPr bwMode="auto">
          <a:xfrm>
            <a:off x="4020506"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lgn="r">
              <a:defRPr sz="1200">
                <a:cs typeface="+mn-cs"/>
              </a:defRPr>
            </a:lvl1pPr>
          </a:lstStyle>
          <a:p>
            <a:pPr>
              <a:defRPr/>
            </a:pPr>
            <a:endParaRPr lang="fr-FR"/>
          </a:p>
        </p:txBody>
      </p:sp>
      <p:sp>
        <p:nvSpPr>
          <p:cNvPr id="171012" name="Rectangle 4"/>
          <p:cNvSpPr>
            <a:spLocks noGrp="1" noChangeArrowheads="1"/>
          </p:cNvSpPr>
          <p:nvPr>
            <p:ph type="ftr" sz="quarter" idx="2"/>
          </p:nvPr>
        </p:nvSpPr>
        <p:spPr bwMode="auto">
          <a:xfrm>
            <a:off x="0"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defRPr sz="1200">
                <a:cs typeface="+mn-cs"/>
              </a:defRPr>
            </a:lvl1pPr>
          </a:lstStyle>
          <a:p>
            <a:pPr>
              <a:defRPr/>
            </a:pPr>
            <a:endParaRPr lang="fr-FR"/>
          </a:p>
        </p:txBody>
      </p:sp>
      <p:sp>
        <p:nvSpPr>
          <p:cNvPr id="171013" name="Rectangle 5"/>
          <p:cNvSpPr>
            <a:spLocks noGrp="1" noChangeArrowheads="1"/>
          </p:cNvSpPr>
          <p:nvPr>
            <p:ph type="sldNum" sz="quarter" idx="3"/>
          </p:nvPr>
        </p:nvSpPr>
        <p:spPr bwMode="auto">
          <a:xfrm>
            <a:off x="4020506"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lgn="r">
              <a:defRPr sz="1200">
                <a:cs typeface="+mn-cs"/>
              </a:defRPr>
            </a:lvl1pPr>
          </a:lstStyle>
          <a:p>
            <a:pPr>
              <a:defRPr/>
            </a:pPr>
            <a:fld id="{69F50FE1-8DC8-4A18-AFD6-3B6974E9880F}" type="slidenum">
              <a:rPr lang="fr-FR"/>
              <a:pPr>
                <a:defRPr/>
              </a:pPr>
              <a:t>‹N°›</a:t>
            </a:fld>
            <a:endParaRPr lang="fr-FR"/>
          </a:p>
        </p:txBody>
      </p:sp>
    </p:spTree>
    <p:extLst>
      <p:ext uri="{BB962C8B-B14F-4D97-AF65-F5344CB8AC3E}">
        <p14:creationId xmlns:p14="http://schemas.microsoft.com/office/powerpoint/2010/main" val="13311330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defRPr sz="1200">
                <a:cs typeface="+mn-cs"/>
              </a:defRPr>
            </a:lvl1pPr>
          </a:lstStyle>
          <a:p>
            <a:pPr>
              <a:defRPr/>
            </a:pPr>
            <a:endParaRPr lang="fr-FR"/>
          </a:p>
        </p:txBody>
      </p:sp>
      <p:sp>
        <p:nvSpPr>
          <p:cNvPr id="27651" name="Rectangle 3"/>
          <p:cNvSpPr>
            <a:spLocks noGrp="1" noChangeArrowheads="1"/>
          </p:cNvSpPr>
          <p:nvPr>
            <p:ph type="dt" idx="1"/>
          </p:nvPr>
        </p:nvSpPr>
        <p:spPr bwMode="auto">
          <a:xfrm>
            <a:off x="4020506"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lgn="r">
              <a:defRPr sz="1200">
                <a:cs typeface="+mn-cs"/>
              </a:defRPr>
            </a:lvl1pPr>
          </a:lstStyle>
          <a:p>
            <a:pPr>
              <a:defRPr/>
            </a:pPr>
            <a:endParaRPr lang="fr-FR"/>
          </a:p>
        </p:txBody>
      </p:sp>
      <p:sp>
        <p:nvSpPr>
          <p:cNvPr id="35844" name="Rectangle 4"/>
          <p:cNvSpPr>
            <a:spLocks noGrp="1" noRot="1" noChangeAspect="1" noChangeArrowheads="1" noTextEdit="1"/>
          </p:cNvSpPr>
          <p:nvPr>
            <p:ph type="sldImg" idx="2"/>
          </p:nvPr>
        </p:nvSpPr>
        <p:spPr bwMode="auto">
          <a:xfrm>
            <a:off x="992188" y="768350"/>
            <a:ext cx="5116512" cy="3836988"/>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709599" y="4862265"/>
            <a:ext cx="5680103" cy="4605575"/>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27654" name="Rectangle 6"/>
          <p:cNvSpPr>
            <a:spLocks noGrp="1" noChangeArrowheads="1"/>
          </p:cNvSpPr>
          <p:nvPr>
            <p:ph type="ftr" sz="quarter" idx="4"/>
          </p:nvPr>
        </p:nvSpPr>
        <p:spPr bwMode="auto">
          <a:xfrm>
            <a:off x="0"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defRPr sz="1200">
                <a:cs typeface="+mn-cs"/>
              </a:defRPr>
            </a:lvl1pPr>
          </a:lstStyle>
          <a:p>
            <a:pPr>
              <a:defRPr/>
            </a:pPr>
            <a:endParaRPr lang="fr-FR"/>
          </a:p>
        </p:txBody>
      </p:sp>
      <p:sp>
        <p:nvSpPr>
          <p:cNvPr id="27655" name="Rectangle 7"/>
          <p:cNvSpPr>
            <a:spLocks noGrp="1" noChangeArrowheads="1"/>
          </p:cNvSpPr>
          <p:nvPr>
            <p:ph type="sldNum" sz="quarter" idx="5"/>
          </p:nvPr>
        </p:nvSpPr>
        <p:spPr bwMode="auto">
          <a:xfrm>
            <a:off x="4020506"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lgn="r">
              <a:defRPr sz="1200">
                <a:cs typeface="+mn-cs"/>
              </a:defRPr>
            </a:lvl1pPr>
          </a:lstStyle>
          <a:p>
            <a:pPr>
              <a:defRPr/>
            </a:pPr>
            <a:fld id="{DFD4C2B2-9EE8-4E4D-9127-083B430E11AB}" type="slidenum">
              <a:rPr lang="fr-FR"/>
              <a:pPr>
                <a:defRPr/>
              </a:pPr>
              <a:t>‹N°›</a:t>
            </a:fld>
            <a:endParaRPr lang="fr-FR"/>
          </a:p>
        </p:txBody>
      </p:sp>
    </p:spTree>
    <p:extLst>
      <p:ext uri="{BB962C8B-B14F-4D97-AF65-F5344CB8AC3E}">
        <p14:creationId xmlns:p14="http://schemas.microsoft.com/office/powerpoint/2010/main" val="25119890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p>
            <a:pPr>
              <a:defRPr/>
            </a:pPr>
            <a:fld id="{31EDE465-962A-4B6C-B04B-1729BD4E996B}" type="slidenum">
              <a:rPr lang="fr-FR" smtClean="0"/>
              <a:pPr>
                <a:defRPr/>
              </a:pPr>
              <a:t>1</a:t>
            </a:fld>
            <a:endParaRPr lang="fr-F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fr-FR"/>
          </a:p>
        </p:txBody>
      </p:sp>
    </p:spTree>
    <p:extLst>
      <p:ext uri="{BB962C8B-B14F-4D97-AF65-F5344CB8AC3E}">
        <p14:creationId xmlns:p14="http://schemas.microsoft.com/office/powerpoint/2010/main" val="4160340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15</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5552216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16</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842173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17</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307024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18</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6266641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19</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693826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DFD4C2B2-9EE8-4E4D-9127-083B430E11AB}" type="slidenum">
              <a:rPr lang="fr-FR" smtClean="0"/>
              <a:pPr>
                <a:defRPr/>
              </a:pPr>
              <a:t>20</a:t>
            </a:fld>
            <a:endParaRPr lang="fr-FR"/>
          </a:p>
        </p:txBody>
      </p:sp>
    </p:spTree>
    <p:extLst>
      <p:ext uri="{BB962C8B-B14F-4D97-AF65-F5344CB8AC3E}">
        <p14:creationId xmlns:p14="http://schemas.microsoft.com/office/powerpoint/2010/main" val="3949336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21</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741933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22</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220656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2</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415474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3</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477694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4</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26652926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5</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59202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6</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8820124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7</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4101511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p:txBody>
          <a:bodyPr/>
          <a:lstStyle/>
          <a:p>
            <a:pPr>
              <a:defRPr/>
            </a:pPr>
            <a:fld id="{7ED3EA48-6DDC-4832-BA84-760A21B3D029}" type="slidenum">
              <a:rPr lang="fr-FR" smtClean="0">
                <a:latin typeface="Arial" charset="0"/>
              </a:rPr>
              <a:pPr>
                <a:defRPr/>
              </a:pPr>
              <a:t>8</a:t>
            </a:fld>
            <a:endParaRPr lang="fr-FR">
              <a:latin typeface="Arial" charset="0"/>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pPr eaLnBrk="1" hangingPunct="1"/>
            <a:endParaRPr lang="fr-FR" dirty="0"/>
          </a:p>
        </p:txBody>
      </p:sp>
    </p:spTree>
    <p:extLst>
      <p:ext uri="{BB962C8B-B14F-4D97-AF65-F5344CB8AC3E}">
        <p14:creationId xmlns:p14="http://schemas.microsoft.com/office/powerpoint/2010/main" val="3935096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a:defRPr/>
            </a:pPr>
            <a:fld id="{DFD4C2B2-9EE8-4E4D-9127-083B430E11AB}" type="slidenum">
              <a:rPr lang="fr-FR" smtClean="0"/>
              <a:pPr>
                <a:defRPr/>
              </a:pPr>
              <a:t>9</a:t>
            </a:fld>
            <a:endParaRPr lang="fr-FR"/>
          </a:p>
        </p:txBody>
      </p:sp>
    </p:spTree>
    <p:extLst>
      <p:ext uri="{BB962C8B-B14F-4D97-AF65-F5344CB8AC3E}">
        <p14:creationId xmlns:p14="http://schemas.microsoft.com/office/powerpoint/2010/main" val="2751609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88E6AECF-C6D8-4C51-87E7-692B59A074D8}"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2A4FF482-B1A1-4930-8404-FA3C8C526B02}"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5481C55-8AE0-4AE5-B16D-27174749FF2F}"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F91808F1-B610-48B6-89D0-71F32135F3B9}"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re. Texte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4648200" y="1600200"/>
            <a:ext cx="4038600" cy="2185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4648200" y="3938588"/>
            <a:ext cx="4038600" cy="21875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D246785D-0031-4AC3-8801-9EE3B6818FF7}"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a:t>Cliquez pour modifier le style du titre</a:t>
            </a:r>
          </a:p>
        </p:txBody>
      </p:sp>
      <p:sp>
        <p:nvSpPr>
          <p:cNvPr id="3" name="Espace réservé du tableau 2"/>
          <p:cNvSpPr>
            <a:spLocks noGrp="1"/>
          </p:cNvSpPr>
          <p:nvPr>
            <p:ph type="tbl" idx="1"/>
          </p:nvPr>
        </p:nvSpPr>
        <p:spPr>
          <a:xfrm>
            <a:off x="457200" y="1600200"/>
            <a:ext cx="8229600" cy="4525963"/>
          </a:xfrm>
        </p:spPr>
        <p:txBody>
          <a:bodyPr/>
          <a:lstStyle/>
          <a:p>
            <a:pPr lvl="0"/>
            <a:endParaRPr lang="fr-FR" noProof="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CE3C2928-B7AD-4993-BCC3-D1ED69F52552}"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Titre. Contenu et 2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quarter" idx="2"/>
          </p:nvPr>
        </p:nvSpPr>
        <p:spPr>
          <a:xfrm>
            <a:off x="4648200" y="1600200"/>
            <a:ext cx="4038600" cy="2185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contenu 4"/>
          <p:cNvSpPr>
            <a:spLocks noGrp="1"/>
          </p:cNvSpPr>
          <p:nvPr>
            <p:ph sz="quarter" idx="3"/>
          </p:nvPr>
        </p:nvSpPr>
        <p:spPr>
          <a:xfrm>
            <a:off x="4648200" y="3938588"/>
            <a:ext cx="4038600" cy="21875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Rectangle 4"/>
          <p:cNvSpPr>
            <a:spLocks noGrp="1" noChangeArrowheads="1"/>
          </p:cNvSpPr>
          <p:nvPr>
            <p:ph type="dt" sz="half" idx="10"/>
          </p:nvPr>
        </p:nvSpPr>
        <p:spPr>
          <a:ln/>
        </p:spPr>
        <p:txBody>
          <a:bodyPr/>
          <a:lstStyle>
            <a:lvl1pPr>
              <a:defRPr/>
            </a:lvl1pPr>
          </a:lstStyle>
          <a:p>
            <a:pPr>
              <a:defRPr/>
            </a:pPr>
            <a:endParaRPr lang="fr-FR"/>
          </a:p>
        </p:txBody>
      </p:sp>
      <p:sp>
        <p:nvSpPr>
          <p:cNvPr id="7" name="Rectangle 5"/>
          <p:cNvSpPr>
            <a:spLocks noGrp="1" noChangeArrowheads="1"/>
          </p:cNvSpPr>
          <p:nvPr>
            <p:ph type="ftr" sz="quarter" idx="11"/>
          </p:nvPr>
        </p:nvSpPr>
        <p:spPr>
          <a:ln/>
        </p:spPr>
        <p:txBody>
          <a:bodyPr/>
          <a:lstStyle>
            <a:lvl1pPr>
              <a:defRPr/>
            </a:lvl1pPr>
          </a:lstStyle>
          <a:p>
            <a:pPr>
              <a:defRPr/>
            </a:pPr>
            <a:endParaRPr lang="fr-FR"/>
          </a:p>
        </p:txBody>
      </p:sp>
      <p:sp>
        <p:nvSpPr>
          <p:cNvPr id="8" name="Rectangle 6"/>
          <p:cNvSpPr>
            <a:spLocks noGrp="1" noChangeArrowheads="1"/>
          </p:cNvSpPr>
          <p:nvPr>
            <p:ph type="sldNum" sz="quarter" idx="12"/>
          </p:nvPr>
        </p:nvSpPr>
        <p:spPr>
          <a:ln/>
        </p:spPr>
        <p:txBody>
          <a:bodyPr/>
          <a:lstStyle>
            <a:lvl1pPr>
              <a:defRPr/>
            </a:lvl1pPr>
          </a:lstStyle>
          <a:p>
            <a:pPr>
              <a:defRPr/>
            </a:pPr>
            <a:fld id="{ADBDD0F4-99EA-4FF0-8521-1FE842E06963}"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BB334D46-9D30-4965-8E49-5442B2B8F20F}"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83B5EA9B-0B2D-4C1C-B638-D27513EB3C6F}"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7AA7A760-E2F2-4788-8F5C-8384C1DFD6B5}"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4D42532A-6B0E-4CD0-9A83-0D01FDCA6249}"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5B39FAAA-45E7-4841-8D73-7CFC3CF82D25}"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549DC709-22E5-49FA-963E-E73C58AE6244}"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E385BFC9-A9A8-4C85-AD06-A0DBBE360CB8}"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9AB5E7E9-F0E6-4066-8B5B-FC509EEBF876}"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fr-F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fr-F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98C3029D-BC43-45A7-AF0E-5A38057F1530}"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vmlDrawing" Target="../drawings/vmlDrawing1.vml"/><Relationship Id="rId5" Type="http://schemas.openxmlformats.org/officeDocument/2006/relationships/image" Target="../media/image10.emf"/><Relationship Id="rId4" Type="http://schemas.openxmlformats.org/officeDocument/2006/relationships/package" Target="../embeddings/Microsoft_Excel_Worksheet.xls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40126" y="6064335"/>
            <a:ext cx="1268672" cy="493508"/>
          </a:xfrm>
          <a:prstGeom prst="rect">
            <a:avLst/>
          </a:prstGeom>
          <a:noFill/>
          <a:ln w="9525">
            <a:noFill/>
            <a:miter lim="800000"/>
            <a:headEnd/>
            <a:tailEnd/>
          </a:ln>
        </p:spPr>
      </p:pic>
      <p:pic>
        <p:nvPicPr>
          <p:cNvPr id="1028" name="Picture 4" descr="Univ Le HAv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2779" y="5820830"/>
            <a:ext cx="1961036" cy="980518"/>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Rectangle 2"/>
          <p:cNvSpPr>
            <a:spLocks noGrp="1" noChangeArrowheads="1"/>
          </p:cNvSpPr>
          <p:nvPr>
            <p:ph type="ctrTitle"/>
          </p:nvPr>
        </p:nvSpPr>
        <p:spPr>
          <a:xfrm>
            <a:off x="694635" y="1779767"/>
            <a:ext cx="7772400" cy="1470025"/>
          </a:xfrm>
        </p:spPr>
        <p:txBody>
          <a:bodyPr/>
          <a:lstStyle/>
          <a:p>
            <a:pPr eaLnBrk="1" hangingPunct="1"/>
            <a:r>
              <a:rPr lang="fr-FR" dirty="0"/>
              <a:t>Ecole Doctorale Normande de Chimie</a:t>
            </a:r>
          </a:p>
        </p:txBody>
      </p:sp>
      <p:pic>
        <p:nvPicPr>
          <p:cNvPr id="15" name="Imag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49100" y="3889911"/>
            <a:ext cx="2663471" cy="1413270"/>
          </a:xfrm>
          <a:prstGeom prst="rect">
            <a:avLst/>
          </a:prstGeom>
        </p:spPr>
      </p:pic>
      <p:pic>
        <p:nvPicPr>
          <p:cNvPr id="16" name="Image 15" descr="logo comue.jpg"/>
          <p:cNvPicPr/>
          <p:nvPr/>
        </p:nvPicPr>
        <p:blipFill>
          <a:blip r:embed="rId6" cstate="print"/>
          <a:stretch>
            <a:fillRect/>
          </a:stretch>
        </p:blipFill>
        <p:spPr>
          <a:xfrm>
            <a:off x="3350939" y="373971"/>
            <a:ext cx="2164715" cy="1263650"/>
          </a:xfrm>
          <a:prstGeom prst="rect">
            <a:avLst/>
          </a:prstGeom>
        </p:spPr>
      </p:pic>
      <p:pic>
        <p:nvPicPr>
          <p:cNvPr id="12" name="Imag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84360" y="6077152"/>
            <a:ext cx="1718471" cy="553515"/>
          </a:xfrm>
          <a:prstGeom prst="rect">
            <a:avLst/>
          </a:prstGeom>
        </p:spPr>
      </p:pic>
      <p:sp>
        <p:nvSpPr>
          <p:cNvPr id="10" name="ZoneTexte 9"/>
          <p:cNvSpPr txBox="1"/>
          <p:nvPr/>
        </p:nvSpPr>
        <p:spPr>
          <a:xfrm>
            <a:off x="2639019" y="3322590"/>
            <a:ext cx="4008748" cy="369332"/>
          </a:xfrm>
          <a:prstGeom prst="rect">
            <a:avLst/>
          </a:prstGeom>
          <a:noFill/>
        </p:spPr>
        <p:txBody>
          <a:bodyPr wrap="square" rtlCol="0">
            <a:spAutoFit/>
          </a:bodyPr>
          <a:lstStyle/>
          <a:p>
            <a:r>
              <a:rPr lang="fr-FR" b="1" dirty="0"/>
              <a:t>Conseil de l’EDNC </a:t>
            </a:r>
            <a:r>
              <a:rPr lang="mr-IN" b="1" dirty="0"/>
              <a:t>–</a:t>
            </a:r>
            <a:r>
              <a:rPr lang="fr-FR" b="1" dirty="0"/>
              <a:t> 06 Juillet 2023</a:t>
            </a:r>
          </a:p>
        </p:txBody>
      </p:sp>
      <p:pic>
        <p:nvPicPr>
          <p:cNvPr id="14" name="Image 13">
            <a:extLst>
              <a:ext uri="{FF2B5EF4-FFF2-40B4-BE49-F238E27FC236}">
                <a16:creationId xmlns:a16="http://schemas.microsoft.com/office/drawing/2014/main" id="{7312F01B-0CD1-7C46-A919-612B7EDBCC9C}"/>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94686" y="5600700"/>
            <a:ext cx="1136015" cy="1257300"/>
          </a:xfrm>
          <a:prstGeom prst="rect">
            <a:avLst/>
          </a:prstGeom>
          <a:noFill/>
          <a:ln>
            <a:noFill/>
          </a:ln>
        </p:spPr>
      </p:pic>
      <p:pic>
        <p:nvPicPr>
          <p:cNvPr id="17" name="Image 16">
            <a:extLst>
              <a:ext uri="{FF2B5EF4-FFF2-40B4-BE49-F238E27FC236}">
                <a16:creationId xmlns:a16="http://schemas.microsoft.com/office/drawing/2014/main" id="{1B605F4D-8CCD-6746-A3A7-C209AE3BD008}"/>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88494" y="6101928"/>
            <a:ext cx="1264285" cy="501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9"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2979494" y="1235148"/>
            <a:ext cx="3058011" cy="369332"/>
          </a:xfrm>
          <a:prstGeom prst="rect">
            <a:avLst/>
          </a:prstGeom>
          <a:noFill/>
        </p:spPr>
        <p:txBody>
          <a:bodyPr wrap="none" rtlCol="0">
            <a:spAutoFit/>
          </a:bodyPr>
          <a:lstStyle/>
          <a:p>
            <a:r>
              <a:rPr lang="fr-FR" b="1" dirty="0"/>
              <a:t>Allocations Etablissement</a:t>
            </a:r>
          </a:p>
        </p:txBody>
      </p:sp>
      <p:graphicFrame>
        <p:nvGraphicFramePr>
          <p:cNvPr id="6" name="Tableau 5">
            <a:extLst>
              <a:ext uri="{FF2B5EF4-FFF2-40B4-BE49-F238E27FC236}">
                <a16:creationId xmlns:a16="http://schemas.microsoft.com/office/drawing/2014/main" id="{739755F2-14A4-3C41-6822-06444CFF3BD9}"/>
              </a:ext>
            </a:extLst>
          </p:cNvPr>
          <p:cNvGraphicFramePr>
            <a:graphicFrameLocks noGrp="1"/>
          </p:cNvGraphicFramePr>
          <p:nvPr>
            <p:extLst>
              <p:ext uri="{D42A27DB-BD31-4B8C-83A1-F6EECF244321}">
                <p14:modId xmlns:p14="http://schemas.microsoft.com/office/powerpoint/2010/main" val="2896578749"/>
              </p:ext>
            </p:extLst>
          </p:nvPr>
        </p:nvGraphicFramePr>
        <p:xfrm>
          <a:off x="42097" y="1696628"/>
          <a:ext cx="9101903" cy="4745141"/>
        </p:xfrm>
        <a:graphic>
          <a:graphicData uri="http://schemas.openxmlformats.org/drawingml/2006/table">
            <a:tbl>
              <a:tblPr/>
              <a:tblGrid>
                <a:gridCol w="1643473">
                  <a:extLst>
                    <a:ext uri="{9D8B030D-6E8A-4147-A177-3AD203B41FA5}">
                      <a16:colId xmlns:a16="http://schemas.microsoft.com/office/drawing/2014/main" val="1493476498"/>
                    </a:ext>
                  </a:extLst>
                </a:gridCol>
                <a:gridCol w="2153810">
                  <a:extLst>
                    <a:ext uri="{9D8B030D-6E8A-4147-A177-3AD203B41FA5}">
                      <a16:colId xmlns:a16="http://schemas.microsoft.com/office/drawing/2014/main" val="2295433779"/>
                    </a:ext>
                  </a:extLst>
                </a:gridCol>
                <a:gridCol w="1561924">
                  <a:extLst>
                    <a:ext uri="{9D8B030D-6E8A-4147-A177-3AD203B41FA5}">
                      <a16:colId xmlns:a16="http://schemas.microsoft.com/office/drawing/2014/main" val="2980619019"/>
                    </a:ext>
                  </a:extLst>
                </a:gridCol>
                <a:gridCol w="1878253">
                  <a:extLst>
                    <a:ext uri="{9D8B030D-6E8A-4147-A177-3AD203B41FA5}">
                      <a16:colId xmlns:a16="http://schemas.microsoft.com/office/drawing/2014/main" val="2170958129"/>
                    </a:ext>
                  </a:extLst>
                </a:gridCol>
                <a:gridCol w="1864443">
                  <a:extLst>
                    <a:ext uri="{9D8B030D-6E8A-4147-A177-3AD203B41FA5}">
                      <a16:colId xmlns:a16="http://schemas.microsoft.com/office/drawing/2014/main" val="1926376267"/>
                    </a:ext>
                  </a:extLst>
                </a:gridCol>
              </a:tblGrid>
              <a:tr h="177764">
                <a:tc>
                  <a:txBody>
                    <a:bodyPr/>
                    <a:lstStyle/>
                    <a:p>
                      <a:pPr algn="ctr" fontAlgn="ctr"/>
                      <a:r>
                        <a:rPr lang="fr-FR" sz="900" b="1" kern="12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INSA Rouen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535253"/>
                  </a:ext>
                </a:extLst>
              </a:tr>
              <a:tr h="49060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j-lt"/>
                          <a:ea typeface="Times New Roman" panose="02020603050405020304" pitchFamily="18" charset="0"/>
                          <a:cs typeface="Arial" panose="020B0604020202020204" pitchFamily="34" charset="0"/>
                        </a:rPr>
                        <a:t>POKET</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D VULUGA</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ea typeface="Times New Roman" panose="02020603050405020304" pitchFamily="18" charset="0"/>
                          <a:cs typeface="Arial" panose="020B0604020202020204" pitchFamily="34" charset="0"/>
                        </a:rPr>
                        <a:t>PBS</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200" kern="1200" dirty="0">
                          <a:solidFill>
                            <a:srgbClr val="000000"/>
                          </a:solidFill>
                          <a:effectLst/>
                          <a:latin typeface="+mj-lt"/>
                          <a:ea typeface="+mn-ea"/>
                          <a:cs typeface="Arial" panose="020B0604020202020204" pitchFamily="34" charset="0"/>
                        </a:rPr>
                        <a:t>BAZILLE </a:t>
                      </a:r>
                      <a:r>
                        <a:rPr lang="fr-FR" sz="1200" kern="1200" dirty="0" err="1">
                          <a:solidFill>
                            <a:srgbClr val="000000"/>
                          </a:solidFill>
                          <a:effectLst/>
                          <a:latin typeface="+mj-lt"/>
                          <a:ea typeface="+mn-ea"/>
                          <a:cs typeface="Arial" panose="020B0604020202020204" pitchFamily="34" charset="0"/>
                        </a:rPr>
                        <a:t>Djemel</a:t>
                      </a:r>
                      <a:r>
                        <a:rPr lang="fr-FR" sz="1200" kern="1200" dirty="0">
                          <a:solidFill>
                            <a:srgbClr val="000000"/>
                          </a:solidFill>
                          <a:effectLst/>
                          <a:latin typeface="+mj-lt"/>
                          <a:ea typeface="+mn-ea"/>
                          <a:cs typeface="Arial" panose="020B0604020202020204" pitchFamily="34" charset="0"/>
                        </a:rPr>
                        <a:t>-Dine</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200" kern="1200" dirty="0">
                          <a:solidFill>
                            <a:srgbClr val="000000"/>
                          </a:solidFill>
                          <a:effectLst/>
                          <a:latin typeface="+mj-lt"/>
                          <a:ea typeface="+mn-ea"/>
                          <a:cs typeface="Arial" panose="020B0604020202020204" pitchFamily="34" charset="0"/>
                        </a:rPr>
                        <a:t>M2R Lyon Claude Bernard</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958895"/>
                  </a:ext>
                </a:extLst>
              </a:tr>
              <a:tr h="531762">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j-lt"/>
                          <a:ea typeface="Times New Roman" panose="02020603050405020304" pitchFamily="18" charset="0"/>
                          <a:cs typeface="Arial" panose="020B0604020202020204" pitchFamily="34" charset="0"/>
                        </a:rPr>
                        <a:t>DOS SGLT </a:t>
                      </a:r>
                      <a:r>
                        <a:rPr lang="fr-FR" sz="1200" b="1" kern="1200" dirty="0" err="1">
                          <a:solidFill>
                            <a:srgbClr val="000000"/>
                          </a:solidFill>
                          <a:effectLst/>
                          <a:latin typeface="+mj-lt"/>
                          <a:ea typeface="Times New Roman" panose="02020603050405020304" pitchFamily="18" charset="0"/>
                          <a:cs typeface="Arial" panose="020B0604020202020204" pitchFamily="34" charset="0"/>
                        </a:rPr>
                        <a:t>inhib</a:t>
                      </a:r>
                      <a:r>
                        <a:rPr lang="fr-FR" sz="1200" b="1" kern="1200" dirty="0">
                          <a:solidFill>
                            <a:srgbClr val="000000"/>
                          </a:solidFill>
                          <a:effectLst/>
                          <a:latin typeface="+mj-lt"/>
                          <a:ea typeface="Times New Roman" panose="02020603050405020304" pitchFamily="18" charset="0"/>
                          <a:cs typeface="Arial" panose="020B0604020202020204" pitchFamily="34" charset="0"/>
                        </a:rPr>
                        <a:t> </a:t>
                      </a:r>
                      <a:endParaRPr lang="fr-FR" sz="1200" b="1" kern="1200" dirty="0">
                        <a:solidFill>
                          <a:srgbClr val="000000"/>
                        </a:solidFill>
                        <a:effectLst/>
                        <a:latin typeface="+mj-lt"/>
                        <a:ea typeface="Calibri" panose="020F050202020403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err="1">
                          <a:solidFill>
                            <a:srgbClr val="0000FF"/>
                          </a:solidFill>
                          <a:effectLst/>
                          <a:latin typeface="+mj-lt"/>
                          <a:ea typeface="Times New Roman" panose="02020603050405020304" pitchFamily="18" charset="0"/>
                          <a:cs typeface="Times New Roman" panose="02020603050405020304" pitchFamily="18" charset="0"/>
                        </a:rPr>
                        <a:t>T</a:t>
                      </a:r>
                      <a:r>
                        <a:rPr lang="fr-FR" sz="1200" kern="1200" dirty="0">
                          <a:solidFill>
                            <a:srgbClr val="0000FF"/>
                          </a:solidFill>
                          <a:effectLst/>
                          <a:latin typeface="+mj-lt"/>
                          <a:ea typeface="Times New Roman" panose="02020603050405020304" pitchFamily="18" charset="0"/>
                          <a:cs typeface="Times New Roman" panose="02020603050405020304" pitchFamily="18" charset="0"/>
                        </a:rPr>
                        <a:t> LECOURT</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ea typeface="Times New Roman" panose="02020603050405020304" pitchFamily="18" charset="0"/>
                          <a:cs typeface="Arial" panose="020B0604020202020204" pitchFamily="34" charset="0"/>
                        </a:rPr>
                        <a:t>COBRA</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200" kern="1200" dirty="0">
                          <a:solidFill>
                            <a:srgbClr val="000000"/>
                          </a:solidFill>
                          <a:effectLst/>
                          <a:latin typeface="+mj-lt"/>
                          <a:ea typeface="+mn-ea"/>
                          <a:cs typeface="Arial" panose="020B0604020202020204" pitchFamily="34" charset="0"/>
                        </a:rPr>
                        <a:t>RICHARD Léa</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200" kern="1200" dirty="0">
                          <a:solidFill>
                            <a:srgbClr val="000000"/>
                          </a:solidFill>
                          <a:effectLst/>
                          <a:latin typeface="+mj-lt"/>
                          <a:ea typeface="+mn-ea"/>
                          <a:cs typeface="Arial" panose="020B0604020202020204" pitchFamily="34" charset="0"/>
                        </a:rPr>
                        <a:t>ENSC Montpellier</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945135"/>
                  </a:ext>
                </a:extLst>
              </a:tr>
              <a:tr h="49060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j-lt"/>
                          <a:ea typeface="Times New Roman" panose="02020603050405020304" pitchFamily="18" charset="0"/>
                          <a:cs typeface="Arial" panose="020B0604020202020204" pitchFamily="34" charset="0"/>
                        </a:rPr>
                        <a:t>FLUOPEPTIFOL</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S COUVE-BONNAIRE</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ea typeface="Times New Roman" panose="02020603050405020304" pitchFamily="18" charset="0"/>
                          <a:cs typeface="Arial" panose="020B0604020202020204" pitchFamily="34" charset="0"/>
                        </a:rPr>
                        <a:t>COBRA</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PARFAIT Frédérique</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ENSC Mulhouse</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5261524"/>
                  </a:ext>
                </a:extLst>
              </a:tr>
              <a:tr h="667059">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j-lt"/>
                          <a:ea typeface="Times New Roman" panose="02020603050405020304" pitchFamily="18" charset="0"/>
                          <a:cs typeface="Times New Roman" panose="02020603050405020304" pitchFamily="18" charset="0"/>
                        </a:rPr>
                        <a:t>CAMELEON</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X FRANCK/</a:t>
                      </a:r>
                      <a:r>
                        <a:rPr lang="fr-FR" sz="1200" kern="1200" dirty="0" err="1">
                          <a:solidFill>
                            <a:srgbClr val="0000FF"/>
                          </a:solidFill>
                          <a:effectLst/>
                          <a:latin typeface="+mj-lt"/>
                          <a:ea typeface="Times New Roman" panose="02020603050405020304" pitchFamily="18" charset="0"/>
                          <a:cs typeface="Times New Roman" panose="02020603050405020304" pitchFamily="18" charset="0"/>
                        </a:rPr>
                        <a:t>T</a:t>
                      </a:r>
                      <a:r>
                        <a:rPr lang="fr-FR" sz="1200" kern="1200" dirty="0">
                          <a:solidFill>
                            <a:srgbClr val="0000FF"/>
                          </a:solidFill>
                          <a:effectLst/>
                          <a:latin typeface="+mj-lt"/>
                          <a:ea typeface="Times New Roman" panose="02020603050405020304" pitchFamily="18" charset="0"/>
                          <a:cs typeface="Times New Roman" panose="02020603050405020304" pitchFamily="18" charset="0"/>
                        </a:rPr>
                        <a:t> GALLAVARDIN</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hr-HR" sz="1200" kern="1200" dirty="0">
                          <a:solidFill>
                            <a:srgbClr val="000000"/>
                          </a:solidFill>
                          <a:effectLst/>
                          <a:latin typeface="+mj-lt"/>
                          <a:ea typeface="Times New Roman" panose="02020603050405020304" pitchFamily="18" charset="0"/>
                          <a:cs typeface="Arial" panose="020B0604020202020204" pitchFamily="34" charset="0"/>
                        </a:rPr>
                        <a:t>COBRA</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HACHEM </a:t>
                      </a:r>
                      <a:r>
                        <a:rPr lang="fr-FR" sz="1200" dirty="0" err="1">
                          <a:effectLst/>
                          <a:latin typeface="+mj-lt"/>
                          <a:ea typeface="Calibri" panose="020F0502020204030204" pitchFamily="34" charset="0"/>
                          <a:cs typeface="Times New Roman" panose="02020603050405020304" pitchFamily="18" charset="0"/>
                        </a:rPr>
                        <a:t>Rayan</a:t>
                      </a:r>
                      <a:r>
                        <a:rPr lang="fr-FR" sz="1200" dirty="0">
                          <a:effectLst/>
                          <a:latin typeface="+mj-lt"/>
                          <a:ea typeface="Calibri" panose="020F0502020204030204" pitchFamily="34" charset="0"/>
                          <a:cs typeface="Times New Roman" panose="02020603050405020304" pitchFamily="18" charset="0"/>
                        </a:rPr>
                        <a:t> Hussein</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M2R Pau - Pays Adour</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3312043"/>
                  </a:ext>
                </a:extLst>
              </a:tr>
              <a:tr h="208149">
                <a:tc>
                  <a:txBody>
                    <a:bodyPr/>
                    <a:lstStyle/>
                    <a:p>
                      <a:pPr algn="ctr" fontAlgn="ctr"/>
                      <a:r>
                        <a:rPr lang="fr-FR" sz="1100" b="1" dirty="0">
                          <a:effectLst/>
                          <a:latin typeface="+mj-lt"/>
                          <a:ea typeface="Calibri" panose="020F0502020204030204" pitchFamily="34" charset="0"/>
                          <a:cs typeface="Times New Roman" panose="02020603050405020304" pitchFamily="18" charset="0"/>
                        </a:rPr>
                        <a:t>URN</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ctr"/>
                      <a:endParaRPr lang="fr-FR" sz="11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mj-lt"/>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mj-lt"/>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9829865"/>
                  </a:ext>
                </a:extLst>
              </a:tr>
              <a:tr h="490605">
                <a:tc>
                  <a:txBody>
                    <a:bodyPr/>
                    <a:lstStyle/>
                    <a:p>
                      <a:pPr algn="ctr" fontAlgn="ctr"/>
                      <a:r>
                        <a:rPr lang="fr-FR" sz="1200" b="1" kern="1200" dirty="0">
                          <a:solidFill>
                            <a:srgbClr val="000000"/>
                          </a:solidFill>
                          <a:effectLst/>
                          <a:latin typeface="+mj-lt"/>
                          <a:ea typeface="Times New Roman" panose="02020603050405020304" pitchFamily="18" charset="0"/>
                          <a:cs typeface="Times New Roman" panose="02020603050405020304" pitchFamily="18" charset="0"/>
                        </a:rPr>
                        <a:t>RAYON</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E DE/J HARDOUIN</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ea typeface="Times New Roman" panose="02020603050405020304" pitchFamily="18" charset="0"/>
                          <a:cs typeface="Arial" panose="020B0604020202020204" pitchFamily="34" charset="0"/>
                        </a:rPr>
                        <a:t>PBS</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r>
                        <a:rPr lang="fr-FR" sz="1200" kern="1200" dirty="0">
                          <a:solidFill>
                            <a:srgbClr val="000000"/>
                          </a:solidFill>
                          <a:effectLst/>
                          <a:highlight>
                            <a:srgbClr val="00FF00"/>
                          </a:highlight>
                          <a:latin typeface="+mj-lt"/>
                          <a:cs typeface="Arial" panose="020B0604020202020204" pitchFamily="34" charset="0"/>
                        </a:rPr>
                        <a:t>Audition 6/7</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200" kern="1200" dirty="0">
                        <a:solidFill>
                          <a:srgbClr val="000000"/>
                        </a:solidFill>
                        <a:effectLst/>
                        <a:latin typeface="+mj-lt"/>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5421816"/>
                  </a:ext>
                </a:extLst>
              </a:tr>
              <a:tr h="48166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err="1">
                          <a:solidFill>
                            <a:srgbClr val="000000"/>
                          </a:solidFill>
                          <a:effectLst/>
                          <a:latin typeface="+mj-lt"/>
                          <a:ea typeface="Times New Roman" panose="02020603050405020304" pitchFamily="18" charset="0"/>
                          <a:cs typeface="Times New Roman" panose="02020603050405020304" pitchFamily="18" charset="0"/>
                        </a:rPr>
                        <a:t>SySaSi</a:t>
                      </a:r>
                      <a:endParaRPr lang="fr-FR" sz="1200" b="1" kern="1200" dirty="0">
                        <a:solidFill>
                          <a:srgbClr val="000000"/>
                        </a:solidFill>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kern="1200" dirty="0">
                          <a:solidFill>
                            <a:srgbClr val="0000FF"/>
                          </a:solidFill>
                          <a:effectLst/>
                          <a:latin typeface="+mj-lt"/>
                          <a:cs typeface="Times New Roman" panose="02020603050405020304" pitchFamily="18" charset="0"/>
                        </a:rPr>
                        <a:t>H OULYADI/</a:t>
                      </a:r>
                      <a:r>
                        <a:rPr lang="fr-FR" sz="1200" kern="1200" dirty="0">
                          <a:solidFill>
                            <a:srgbClr val="0000FF"/>
                          </a:solidFill>
                          <a:effectLst/>
                          <a:latin typeface="+mj-lt"/>
                          <a:ea typeface="Times New Roman" panose="02020603050405020304" pitchFamily="18" charset="0"/>
                          <a:cs typeface="Times New Roman" panose="02020603050405020304" pitchFamily="18" charset="0"/>
                        </a:rPr>
                        <a:t>L CHAUSSET-BOISSARIE</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kern="1200" dirty="0">
                          <a:solidFill>
                            <a:srgbClr val="000000"/>
                          </a:solidFill>
                          <a:effectLst/>
                          <a:latin typeface="+mj-lt"/>
                          <a:cs typeface="Arial" panose="020B0604020202020204" pitchFamily="34" charset="0"/>
                        </a:rPr>
                        <a:t>COBRA</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dirty="0">
                          <a:effectLst/>
                          <a:latin typeface="+mj-lt"/>
                          <a:cs typeface="Times New Roman" panose="02020603050405020304" pitchFamily="18" charset="0"/>
                        </a:rPr>
                        <a:t>IBRAHIMI </a:t>
                      </a:r>
                      <a:r>
                        <a:rPr lang="fr-FR" sz="1200" dirty="0" err="1">
                          <a:effectLst/>
                          <a:latin typeface="+mj-lt"/>
                          <a:cs typeface="Times New Roman" panose="02020603050405020304" pitchFamily="18" charset="0"/>
                        </a:rPr>
                        <a:t>Fida</a:t>
                      </a:r>
                      <a:endParaRPr lang="fr-FR" sz="1200" dirty="0">
                        <a:effectLst/>
                        <a:latin typeface="+mj-lt"/>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dirty="0">
                          <a:effectLst/>
                          <a:latin typeface="+mj-lt"/>
                          <a:cs typeface="Times New Roman" panose="02020603050405020304" pitchFamily="18" charset="0"/>
                        </a:rPr>
                        <a:t>M2 AS Univ-Rouen</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6626382"/>
                  </a:ext>
                </a:extLst>
              </a:tr>
              <a:tr h="40230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err="1">
                          <a:solidFill>
                            <a:srgbClr val="000000"/>
                          </a:solidFill>
                          <a:effectLst/>
                          <a:latin typeface="+mj-lt"/>
                          <a:ea typeface="Times New Roman" panose="02020603050405020304" pitchFamily="18" charset="0"/>
                          <a:cs typeface="Times New Roman" panose="02020603050405020304" pitchFamily="18" charset="0"/>
                        </a:rPr>
                        <a:t>ReacElec</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L CHAUSSET-BOISSARIE/M DURANDETTI</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cs typeface="Arial" panose="020B0604020202020204" pitchFamily="34" charset="0"/>
                        </a:rPr>
                        <a:t>COBRA</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CHEVET Laura</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EPCM Strasbourg</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536979"/>
                  </a:ext>
                </a:extLst>
              </a:tr>
              <a:tr h="402308">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j-lt"/>
                          <a:ea typeface="Times New Roman" panose="02020603050405020304" pitchFamily="18" charset="0"/>
                          <a:cs typeface="Times New Roman" panose="02020603050405020304" pitchFamily="18" charset="0"/>
                        </a:rPr>
                        <a:t>ARAMIS</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j-lt"/>
                          <a:ea typeface="Times New Roman" panose="02020603050405020304" pitchFamily="18" charset="0"/>
                          <a:cs typeface="Times New Roman" panose="02020603050405020304" pitchFamily="18" charset="0"/>
                        </a:rPr>
                        <a:t>G LADAM/P THEBAULT</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j-lt"/>
                          <a:ea typeface="Times New Roman" panose="02020603050405020304" pitchFamily="18" charset="0"/>
                          <a:cs typeface="Arial" panose="020B0604020202020204" pitchFamily="34" charset="0"/>
                        </a:rPr>
                        <a:t>PBS</a:t>
                      </a: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ROSSIGNOL Lucie</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j-lt"/>
                          <a:ea typeface="Calibri" panose="020F0502020204030204" pitchFamily="34" charset="0"/>
                          <a:cs typeface="Times New Roman" panose="02020603050405020304" pitchFamily="18" charset="0"/>
                        </a:rPr>
                        <a:t>M2 Univ Picardie Jules Vernes</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8263911"/>
                  </a:ext>
                </a:extLst>
              </a:tr>
              <a:tr h="402308">
                <a:tc>
                  <a:txBody>
                    <a:bodyPr/>
                    <a:lstStyle/>
                    <a:p>
                      <a:pPr algn="ctr" fontAlgn="ct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20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20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20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200" dirty="0">
                        <a:effectLst/>
                        <a:latin typeface="+mj-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586030"/>
                  </a:ext>
                </a:extLst>
              </a:tr>
            </a:tbl>
          </a:graphicData>
        </a:graphic>
      </p:graphicFrame>
    </p:spTree>
    <p:extLst>
      <p:ext uri="{BB962C8B-B14F-4D97-AF65-F5344CB8AC3E}">
        <p14:creationId xmlns:p14="http://schemas.microsoft.com/office/powerpoint/2010/main" val="451073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9"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2979494" y="1235148"/>
            <a:ext cx="3058011" cy="369332"/>
          </a:xfrm>
          <a:prstGeom prst="rect">
            <a:avLst/>
          </a:prstGeom>
          <a:noFill/>
        </p:spPr>
        <p:txBody>
          <a:bodyPr wrap="none" rtlCol="0">
            <a:spAutoFit/>
          </a:bodyPr>
          <a:lstStyle/>
          <a:p>
            <a:r>
              <a:rPr lang="fr-FR" b="1" dirty="0"/>
              <a:t>Allocations Etablissement</a:t>
            </a:r>
          </a:p>
        </p:txBody>
      </p:sp>
      <p:graphicFrame>
        <p:nvGraphicFramePr>
          <p:cNvPr id="6" name="Tableau 5">
            <a:extLst>
              <a:ext uri="{FF2B5EF4-FFF2-40B4-BE49-F238E27FC236}">
                <a16:creationId xmlns:a16="http://schemas.microsoft.com/office/drawing/2014/main" id="{739755F2-14A4-3C41-6822-06444CFF3BD9}"/>
              </a:ext>
            </a:extLst>
          </p:cNvPr>
          <p:cNvGraphicFramePr>
            <a:graphicFrameLocks noGrp="1"/>
          </p:cNvGraphicFramePr>
          <p:nvPr>
            <p:extLst>
              <p:ext uri="{D42A27DB-BD31-4B8C-83A1-F6EECF244321}">
                <p14:modId xmlns:p14="http://schemas.microsoft.com/office/powerpoint/2010/main" val="2974929744"/>
              </p:ext>
            </p:extLst>
          </p:nvPr>
        </p:nvGraphicFramePr>
        <p:xfrm>
          <a:off x="87658" y="1705471"/>
          <a:ext cx="9056341" cy="4594999"/>
        </p:xfrm>
        <a:graphic>
          <a:graphicData uri="http://schemas.openxmlformats.org/drawingml/2006/table">
            <a:tbl>
              <a:tblPr/>
              <a:tblGrid>
                <a:gridCol w="1635246">
                  <a:extLst>
                    <a:ext uri="{9D8B030D-6E8A-4147-A177-3AD203B41FA5}">
                      <a16:colId xmlns:a16="http://schemas.microsoft.com/office/drawing/2014/main" val="1493476498"/>
                    </a:ext>
                  </a:extLst>
                </a:gridCol>
                <a:gridCol w="2143028">
                  <a:extLst>
                    <a:ext uri="{9D8B030D-6E8A-4147-A177-3AD203B41FA5}">
                      <a16:colId xmlns:a16="http://schemas.microsoft.com/office/drawing/2014/main" val="2295433779"/>
                    </a:ext>
                  </a:extLst>
                </a:gridCol>
                <a:gridCol w="1554105">
                  <a:extLst>
                    <a:ext uri="{9D8B030D-6E8A-4147-A177-3AD203B41FA5}">
                      <a16:colId xmlns:a16="http://schemas.microsoft.com/office/drawing/2014/main" val="2980619019"/>
                    </a:ext>
                  </a:extLst>
                </a:gridCol>
                <a:gridCol w="1868852">
                  <a:extLst>
                    <a:ext uri="{9D8B030D-6E8A-4147-A177-3AD203B41FA5}">
                      <a16:colId xmlns:a16="http://schemas.microsoft.com/office/drawing/2014/main" val="2170958129"/>
                    </a:ext>
                  </a:extLst>
                </a:gridCol>
                <a:gridCol w="1855110">
                  <a:extLst>
                    <a:ext uri="{9D8B030D-6E8A-4147-A177-3AD203B41FA5}">
                      <a16:colId xmlns:a16="http://schemas.microsoft.com/office/drawing/2014/main" val="1926376267"/>
                    </a:ext>
                  </a:extLst>
                </a:gridCol>
              </a:tblGrid>
              <a:tr h="177764">
                <a:tc>
                  <a:txBody>
                    <a:bodyPr/>
                    <a:lstStyle/>
                    <a:p>
                      <a:pPr algn="ctr" fontAlgn="ctr"/>
                      <a:r>
                        <a:rPr lang="fr-FR" sz="900" b="1" kern="12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ULHN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1535253"/>
                  </a:ext>
                </a:extLst>
              </a:tr>
              <a:tr h="49060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err="1">
                          <a:solidFill>
                            <a:srgbClr val="000000"/>
                          </a:solidFill>
                          <a:effectLst/>
                          <a:latin typeface="+mn-lt"/>
                          <a:ea typeface="Times New Roman" panose="02020603050405020304" pitchFamily="18" charset="0"/>
                          <a:cs typeface="Arial" panose="020B0604020202020204" pitchFamily="34" charset="0"/>
                        </a:rPr>
                        <a:t>ActIon</a:t>
                      </a:r>
                      <a:endParaRPr lang="fr-FR" sz="1200" b="1" kern="1200" dirty="0">
                        <a:solidFill>
                          <a:srgbClr val="000000"/>
                        </a:solidFill>
                        <a:effectLst/>
                        <a:latin typeface="+mn-lt"/>
                        <a:ea typeface="Calibri" panose="020F050202020403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kern="1200" dirty="0">
                          <a:solidFill>
                            <a:srgbClr val="0000FF"/>
                          </a:solidFill>
                          <a:effectLst/>
                          <a:latin typeface="+mn-lt"/>
                          <a:ea typeface="Times New Roman" panose="02020603050405020304" pitchFamily="18" charset="0"/>
                          <a:cs typeface="Times New Roman" panose="02020603050405020304" pitchFamily="18" charset="0"/>
                        </a:rPr>
                        <a:t>S COMESSE/C TAILLIER </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n-lt"/>
                          <a:ea typeface="Times New Roman" panose="02020603050405020304" pitchFamily="18" charset="0"/>
                          <a:cs typeface="Arial" panose="020B0604020202020204" pitchFamily="34" charset="0"/>
                        </a:rPr>
                        <a:t>URCOM</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200" kern="1200" dirty="0">
                        <a:solidFill>
                          <a:srgbClr val="000000"/>
                        </a:solidFill>
                        <a:effectLst/>
                        <a:latin typeface="+mn-lt"/>
                        <a:ea typeface="+mn-ea"/>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200" kern="1200" dirty="0">
                        <a:solidFill>
                          <a:srgbClr val="000000"/>
                        </a:solidFill>
                        <a:effectLst/>
                        <a:latin typeface="+mn-lt"/>
                        <a:ea typeface="+mn-ea"/>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7958895"/>
                  </a:ext>
                </a:extLst>
              </a:tr>
              <a:tr h="205832">
                <a:tc>
                  <a:txBody>
                    <a:bodyPr/>
                    <a:lstStyle/>
                    <a:p>
                      <a:pPr algn="ctr" fontAlgn="ctr"/>
                      <a:r>
                        <a:rPr lang="fr-FR" sz="900" b="1" kern="1200" dirty="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UCN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k-SK" sz="900" kern="12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k-SK" sz="1100" kern="12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k-SK" sz="1300" kern="12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sk-SK" sz="1300" kern="1200">
                          <a:solidFill>
                            <a:srgbClr val="000000"/>
                          </a:solidFill>
                          <a:effectLst/>
                          <a:latin typeface="Century Gothic" panose="020B0502020202020204" pitchFamily="34" charset="0"/>
                          <a:ea typeface="Times New Roman" panose="02020603050405020304" pitchFamily="18" charset="0"/>
                          <a:cs typeface="Arial" panose="020B0604020202020204" pitchFamily="34" charset="0"/>
                        </a:rPr>
                        <a:t> </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59945135"/>
                  </a:ext>
                </a:extLst>
              </a:tr>
              <a:tr h="49060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n-lt"/>
                          <a:ea typeface="Times New Roman" panose="02020603050405020304" pitchFamily="18" charset="0"/>
                          <a:cs typeface="Arial" panose="020B0604020202020204" pitchFamily="34" charset="0"/>
                        </a:rPr>
                        <a:t>CAFLAP</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a:solidFill>
                            <a:srgbClr val="0000FF"/>
                          </a:solidFill>
                          <a:effectLst/>
                          <a:latin typeface="+mn-lt"/>
                          <a:ea typeface="Times New Roman" panose="02020603050405020304" pitchFamily="18" charset="0"/>
                          <a:cs typeface="Times New Roman" panose="02020603050405020304" pitchFamily="18" charset="0"/>
                        </a:rPr>
                        <a:t>J LEDAUPHIN</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kern="1200" dirty="0">
                          <a:solidFill>
                            <a:srgbClr val="000000"/>
                          </a:solidFill>
                          <a:effectLst/>
                          <a:latin typeface="+mn-lt"/>
                          <a:ea typeface="Times New Roman" panose="02020603050405020304" pitchFamily="18" charset="0"/>
                          <a:cs typeface="Arial" panose="020B0604020202020204" pitchFamily="34" charset="0"/>
                        </a:rPr>
                        <a:t>ABTE</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200" dirty="0">
                          <a:effectLst/>
                          <a:latin typeface="+mn-lt"/>
                          <a:ea typeface="Calibri" panose="020F0502020204030204" pitchFamily="34" charset="0"/>
                          <a:cs typeface="Times New Roman" panose="02020603050405020304" pitchFamily="18" charset="0"/>
                        </a:rPr>
                        <a:t>GAUDIN Mathilde</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Times New Roman" panose="02020603050405020304" pitchFamily="18" charset="0"/>
                        </a:rPr>
                        <a:t>Master Chimie Parcours « Analyse </a:t>
                      </a:r>
                      <a:r>
                        <a:rPr lang="fr-FR" sz="1200" dirty="0" err="1">
                          <a:effectLst/>
                          <a:latin typeface="+mn-lt"/>
                          <a:ea typeface="Calibri" panose="020F0502020204030204" pitchFamily="34" charset="0"/>
                          <a:cs typeface="Times New Roman" panose="02020603050405020304" pitchFamily="18" charset="0"/>
                        </a:rPr>
                        <a:t>Contrôle</a:t>
                      </a:r>
                      <a:r>
                        <a:rPr lang="fr-FR" sz="1200" dirty="0">
                          <a:effectLst/>
                          <a:latin typeface="+mn-lt"/>
                          <a:ea typeface="Calibri" panose="020F0502020204030204" pitchFamily="34" charset="0"/>
                          <a:cs typeface="Times New Roman" panose="02020603050405020304" pitchFamily="18" charset="0"/>
                        </a:rPr>
                        <a:t> </a:t>
                      </a:r>
                      <a:r>
                        <a:rPr lang="fr-FR" sz="1200" dirty="0" err="1">
                          <a:effectLst/>
                          <a:latin typeface="+mn-lt"/>
                          <a:ea typeface="Calibri" panose="020F0502020204030204" pitchFamily="34" charset="0"/>
                          <a:cs typeface="Times New Roman" panose="02020603050405020304" pitchFamily="18" charset="0"/>
                        </a:rPr>
                        <a:t>Qualite</a:t>
                      </a:r>
                      <a:r>
                        <a:rPr lang="fr-FR" sz="1200" dirty="0">
                          <a:effectLst/>
                          <a:latin typeface="+mn-lt"/>
                          <a:ea typeface="Calibri" panose="020F0502020204030204" pitchFamily="34" charset="0"/>
                          <a:cs typeface="Times New Roman" panose="02020603050405020304" pitchFamily="18" charset="0"/>
                        </a:rPr>
                        <a:t>́ » </a:t>
                      </a:r>
                      <a:r>
                        <a:rPr lang="fr-FR" sz="1200" dirty="0" err="1">
                          <a:effectLst/>
                          <a:latin typeface="+mn-lt"/>
                          <a:ea typeface="Calibri" panose="020F0502020204030204" pitchFamily="34" charset="0"/>
                          <a:cs typeface="Times New Roman" panose="02020603050405020304" pitchFamily="18" charset="0"/>
                        </a:rPr>
                        <a:t>Universite</a:t>
                      </a:r>
                      <a:r>
                        <a:rPr lang="fr-FR" sz="1200" dirty="0">
                          <a:effectLst/>
                          <a:latin typeface="+mn-lt"/>
                          <a:ea typeface="Calibri" panose="020F0502020204030204" pitchFamily="34" charset="0"/>
                          <a:cs typeface="Times New Roman" panose="02020603050405020304" pitchFamily="18" charset="0"/>
                        </a:rPr>
                        <a:t>́ de Picardie </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5261524"/>
                  </a:ext>
                </a:extLst>
              </a:tr>
              <a:tr h="795260">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b="1" kern="1200" dirty="0">
                          <a:solidFill>
                            <a:srgbClr val="000000"/>
                          </a:solidFill>
                          <a:effectLst/>
                          <a:latin typeface="+mn-lt"/>
                          <a:ea typeface="Times New Roman" panose="02020603050405020304" pitchFamily="18" charset="0"/>
                          <a:cs typeface="Times New Roman" panose="02020603050405020304" pitchFamily="18" charset="0"/>
                        </a:rPr>
                        <a:t>FAAM</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r>
                        <a:rPr lang="fr-FR" sz="1200" kern="1200" dirty="0" err="1">
                          <a:solidFill>
                            <a:srgbClr val="0000FF"/>
                          </a:solidFill>
                          <a:effectLst/>
                          <a:latin typeface="+mn-lt"/>
                          <a:ea typeface="Times New Roman" panose="02020603050405020304" pitchFamily="18" charset="0"/>
                          <a:cs typeface="Times New Roman" panose="02020603050405020304" pitchFamily="18" charset="0"/>
                        </a:rPr>
                        <a:t>T</a:t>
                      </a:r>
                      <a:r>
                        <a:rPr lang="fr-FR" sz="1200" kern="1200" dirty="0">
                          <a:solidFill>
                            <a:srgbClr val="0000FF"/>
                          </a:solidFill>
                          <a:effectLst/>
                          <a:latin typeface="+mn-lt"/>
                          <a:ea typeface="Times New Roman" panose="02020603050405020304" pitchFamily="18" charset="0"/>
                          <a:cs typeface="Times New Roman" panose="02020603050405020304" pitchFamily="18" charset="0"/>
                        </a:rPr>
                        <a:t> LEQUEUX/E PFUND</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hr-HR" sz="1200" kern="1200" dirty="0">
                          <a:solidFill>
                            <a:srgbClr val="000000"/>
                          </a:solidFill>
                          <a:effectLst/>
                          <a:latin typeface="+mn-lt"/>
                          <a:ea typeface="Times New Roman" panose="02020603050405020304" pitchFamily="18" charset="0"/>
                          <a:cs typeface="Arial" panose="020B0604020202020204" pitchFamily="34" charset="0"/>
                        </a:rPr>
                        <a:t>LCMT</a:t>
                      </a:r>
                      <a:endParaRPr lang="fr-FR" sz="1200" dirty="0">
                        <a:effectLst/>
                        <a:latin typeface="+mn-lt"/>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Arial" panose="020B0604020202020204" pitchFamily="34" charset="0"/>
                        </a:rPr>
                        <a:t>Méline ANTOINE </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Times New Roman" panose="02020603050405020304" pitchFamily="18" charset="0"/>
                        </a:rPr>
                        <a:t>M2 UNICAEN (parcours </a:t>
                      </a:r>
                      <a:r>
                        <a:rPr lang="fr-FR" sz="1200" dirty="0" err="1">
                          <a:effectLst/>
                          <a:latin typeface="+mn-lt"/>
                          <a:ea typeface="Calibri" panose="020F0502020204030204" pitchFamily="34" charset="0"/>
                          <a:cs typeface="Times New Roman" panose="02020603050405020304" pitchFamily="18" charset="0"/>
                        </a:rPr>
                        <a:t>XLChem</a:t>
                      </a:r>
                      <a:r>
                        <a:rPr lang="fr-FR" sz="1200" dirty="0">
                          <a:effectLst/>
                          <a:latin typeface="+mn-lt"/>
                          <a:ea typeface="Calibri" panose="020F0502020204030204" pitchFamily="34" charset="0"/>
                          <a:cs typeface="Times New Roman" panose="02020603050405020304" pitchFamily="18" charset="0"/>
                        </a:rPr>
                        <a:t>)</a:t>
                      </a: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3312043"/>
                  </a:ext>
                </a:extLst>
              </a:tr>
              <a:tr h="490605">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Century Gothic" panose="020B050202020202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Century Gothic" panose="020B050202020202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9829865"/>
                  </a:ext>
                </a:extLst>
              </a:tr>
              <a:tr h="490605">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Century Gothic" panose="020B050202020202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fontAlgn="ctr" latinLnBrk="0" hangingPunct="1"/>
                      <a:endParaRPr lang="fr-FR" sz="1300" kern="1200" dirty="0">
                        <a:solidFill>
                          <a:srgbClr val="000000"/>
                        </a:solidFill>
                        <a:effectLst/>
                        <a:latin typeface="Century Gothic" panose="020B0502020202020204" pitchFamily="34" charset="0"/>
                        <a:cs typeface="Arial" panose="020B0604020202020204" pitchFamily="34"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5421816"/>
                  </a:ext>
                </a:extLst>
              </a:tr>
              <a:tr h="177764">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100" dirty="0">
                        <a:effectLst/>
                        <a:latin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100" dirty="0">
                        <a:effectLst/>
                        <a:latin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fr-FR" sz="1100">
                        <a:effectLst/>
                        <a:latin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6626382"/>
                  </a:ext>
                </a:extLst>
              </a:tr>
              <a:tr h="402308">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2536979"/>
                  </a:ext>
                </a:extLst>
              </a:tr>
              <a:tr h="402308">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8263911"/>
                  </a:ext>
                </a:extLst>
              </a:tr>
              <a:tr h="402308">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E0B4"/>
                    </a:solidFill>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9356" marR="9356" marT="935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586030"/>
                  </a:ext>
                </a:extLst>
              </a:tr>
            </a:tbl>
          </a:graphicData>
        </a:graphic>
      </p:graphicFrame>
    </p:spTree>
    <p:extLst>
      <p:ext uri="{BB962C8B-B14F-4D97-AF65-F5344CB8AC3E}">
        <p14:creationId xmlns:p14="http://schemas.microsoft.com/office/powerpoint/2010/main" val="253860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9"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4326440" y="899081"/>
            <a:ext cx="1108334" cy="369332"/>
          </a:xfrm>
          <a:prstGeom prst="rect">
            <a:avLst/>
          </a:prstGeom>
          <a:noFill/>
        </p:spPr>
        <p:txBody>
          <a:bodyPr wrap="none" rtlCol="0">
            <a:spAutoFit/>
          </a:bodyPr>
          <a:lstStyle/>
          <a:p>
            <a:r>
              <a:rPr lang="fr-FR" b="1" dirty="0"/>
              <a:t>RIN 50%</a:t>
            </a:r>
          </a:p>
        </p:txBody>
      </p:sp>
      <p:graphicFrame>
        <p:nvGraphicFramePr>
          <p:cNvPr id="2" name="Tableau 1">
            <a:extLst>
              <a:ext uri="{FF2B5EF4-FFF2-40B4-BE49-F238E27FC236}">
                <a16:creationId xmlns:a16="http://schemas.microsoft.com/office/drawing/2014/main" id="{6AAB6086-3965-024A-BF9A-7F32C69BD7CC}"/>
              </a:ext>
            </a:extLst>
          </p:cNvPr>
          <p:cNvGraphicFramePr>
            <a:graphicFrameLocks noGrp="1"/>
          </p:cNvGraphicFramePr>
          <p:nvPr>
            <p:extLst>
              <p:ext uri="{D42A27DB-BD31-4B8C-83A1-F6EECF244321}">
                <p14:modId xmlns:p14="http://schemas.microsoft.com/office/powerpoint/2010/main" val="3149530554"/>
              </p:ext>
            </p:extLst>
          </p:nvPr>
        </p:nvGraphicFramePr>
        <p:xfrm>
          <a:off x="71318" y="1393826"/>
          <a:ext cx="9032486" cy="4670695"/>
        </p:xfrm>
        <a:graphic>
          <a:graphicData uri="http://schemas.openxmlformats.org/drawingml/2006/table">
            <a:tbl>
              <a:tblPr/>
              <a:tblGrid>
                <a:gridCol w="923092">
                  <a:extLst>
                    <a:ext uri="{9D8B030D-6E8A-4147-A177-3AD203B41FA5}">
                      <a16:colId xmlns:a16="http://schemas.microsoft.com/office/drawing/2014/main" val="1492047636"/>
                    </a:ext>
                  </a:extLst>
                </a:gridCol>
                <a:gridCol w="1483499">
                  <a:extLst>
                    <a:ext uri="{9D8B030D-6E8A-4147-A177-3AD203B41FA5}">
                      <a16:colId xmlns:a16="http://schemas.microsoft.com/office/drawing/2014/main" val="795941651"/>
                    </a:ext>
                  </a:extLst>
                </a:gridCol>
                <a:gridCol w="1591044">
                  <a:extLst>
                    <a:ext uri="{9D8B030D-6E8A-4147-A177-3AD203B41FA5}">
                      <a16:colId xmlns:a16="http://schemas.microsoft.com/office/drawing/2014/main" val="210837557"/>
                    </a:ext>
                  </a:extLst>
                </a:gridCol>
                <a:gridCol w="1162207">
                  <a:extLst>
                    <a:ext uri="{9D8B030D-6E8A-4147-A177-3AD203B41FA5}">
                      <a16:colId xmlns:a16="http://schemas.microsoft.com/office/drawing/2014/main" val="2327198789"/>
                    </a:ext>
                  </a:extLst>
                </a:gridCol>
                <a:gridCol w="1383186">
                  <a:extLst>
                    <a:ext uri="{9D8B030D-6E8A-4147-A177-3AD203B41FA5}">
                      <a16:colId xmlns:a16="http://schemas.microsoft.com/office/drawing/2014/main" val="1016502859"/>
                    </a:ext>
                  </a:extLst>
                </a:gridCol>
                <a:gridCol w="1383186">
                  <a:extLst>
                    <a:ext uri="{9D8B030D-6E8A-4147-A177-3AD203B41FA5}">
                      <a16:colId xmlns:a16="http://schemas.microsoft.com/office/drawing/2014/main" val="2909126337"/>
                    </a:ext>
                  </a:extLst>
                </a:gridCol>
                <a:gridCol w="1106272">
                  <a:extLst>
                    <a:ext uri="{9D8B030D-6E8A-4147-A177-3AD203B41FA5}">
                      <a16:colId xmlns:a16="http://schemas.microsoft.com/office/drawing/2014/main" val="1532543506"/>
                    </a:ext>
                  </a:extLst>
                </a:gridCol>
              </a:tblGrid>
              <a:tr h="551786">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Pôle-Axe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Acronyme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Directeur de Thèse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Laboratoire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Co-financeur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Doctorant</a:t>
                      </a:r>
                      <a:br>
                        <a:rPr lang="fr-FR" sz="1200" b="1" dirty="0">
                          <a:effectLst/>
                          <a:latin typeface="Calibri" panose="020F0502020204030204" pitchFamily="34" charset="0"/>
                          <a:ea typeface="Calibri" panose="020F0502020204030204" pitchFamily="34" charset="0"/>
                          <a:cs typeface="Times New Roman" panose="02020603050405020304" pitchFamily="18" charset="0"/>
                        </a:rPr>
                      </a:br>
                      <a:r>
                        <a:rPr lang="fr-FR" sz="1200" b="1" dirty="0">
                          <a:effectLst/>
                          <a:latin typeface="Calibri" panose="020F0502020204030204" pitchFamily="34" charset="0"/>
                          <a:ea typeface="Calibri" panose="020F0502020204030204" pitchFamily="34" charset="0"/>
                          <a:cs typeface="Times New Roman" panose="02020603050405020304" pitchFamily="18" charset="0"/>
                        </a:rPr>
                        <a:t>NOM - Prénom</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Dernier diplôme obtenu</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298477"/>
                  </a:ext>
                </a:extLst>
              </a:tr>
              <a:tr h="470622">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DUAL STIM LIGHT</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Cyrille SABOT </a:t>
                      </a:r>
                      <a:br>
                        <a:rPr lang="fr-FR" sz="1100" b="0" i="0" u="none" strike="noStrike" dirty="0">
                          <a:solidFill>
                            <a:srgbClr val="000000"/>
                          </a:solidFill>
                          <a:effectLst/>
                          <a:latin typeface="Calibri" panose="020F0502020204030204" pitchFamily="34" charset="0"/>
                        </a:rPr>
                      </a:br>
                      <a:r>
                        <a:rPr lang="fr-FR" sz="1100" b="0" i="0" u="none" strike="noStrike" dirty="0">
                          <a:solidFill>
                            <a:srgbClr val="000000"/>
                          </a:solidFill>
                          <a:effectLst/>
                          <a:latin typeface="Calibri" panose="020F0502020204030204" pitchFamily="34" charset="0"/>
                        </a:rPr>
                        <a:t>Léa LE MEUR</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COBRA</a:t>
                      </a: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0" i="0" u="none" strike="noStrike" dirty="0">
                          <a:solidFill>
                            <a:srgbClr val="52748F"/>
                          </a:solidFill>
                          <a:effectLst/>
                          <a:latin typeface="Calibri" panose="020F0502020204030204" pitchFamily="34" charset="0"/>
                        </a:rPr>
                        <a:t>/ HONGRIE</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46242"/>
                  </a:ext>
                </a:extLst>
              </a:tr>
              <a:tr h="732988">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SOLVADYE</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Xavier FRANCK</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COBRA</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0" i="0" u="none" strike="noStrike" dirty="0">
                          <a:solidFill>
                            <a:srgbClr val="000000"/>
                          </a:solidFill>
                          <a:effectLst/>
                          <a:latin typeface="Calibri" panose="020F0502020204030204" pitchFamily="34" charset="0"/>
                        </a:rPr>
                        <a:t>New-</a:t>
                      </a:r>
                      <a:r>
                        <a:rPr lang="fr-FR" sz="1200" b="0" i="0" u="none" strike="noStrike" dirty="0" err="1">
                          <a:solidFill>
                            <a:srgbClr val="000000"/>
                          </a:solidFill>
                          <a:effectLst/>
                          <a:latin typeface="Calibri" panose="020F0502020204030204" pitchFamily="34" charset="0"/>
                        </a:rPr>
                        <a:t>Zeland</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dirty="0">
                          <a:effectLst/>
                          <a:latin typeface="Calibri" panose="020F0502020204030204" pitchFamily="34" charset="0"/>
                          <a:cs typeface="Times New Roman" panose="02020603050405020304" pitchFamily="18" charset="0"/>
                        </a:rPr>
                        <a:t>BERGOUNIOU Alexandre</a:t>
                      </a:r>
                    </a:p>
                  </a:txBody>
                  <a:tcPr marL="12583" marR="12583" marT="1258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dirty="0">
                          <a:effectLst/>
                          <a:latin typeface="Calibri" panose="020F0502020204030204" pitchFamily="34" charset="0"/>
                          <a:cs typeface="Times New Roman" panose="02020603050405020304" pitchFamily="18" charset="0"/>
                        </a:rPr>
                        <a:t>Sigma Clermont</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7078933"/>
                  </a:ext>
                </a:extLst>
              </a:tr>
              <a:tr h="370584">
                <a:tc>
                  <a:txBody>
                    <a:bodyPr/>
                    <a:lstStyle/>
                    <a:p>
                      <a:pPr algn="ctr"/>
                      <a:r>
                        <a:rPr lang="fr-FR" sz="1200" b="1" strike="sng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CATSILYLFLU</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Jean-Philippe BOUILLON </a:t>
                      </a:r>
                      <a:br>
                        <a:rPr lang="fr-FR" sz="1100" b="0" i="0" u="none" strike="noStrike" dirty="0">
                          <a:solidFill>
                            <a:srgbClr val="000000"/>
                          </a:solidFill>
                          <a:effectLst/>
                          <a:latin typeface="Calibri" panose="020F0502020204030204" pitchFamily="34" charset="0"/>
                        </a:rPr>
                      </a:br>
                      <a:r>
                        <a:rPr lang="fr-FR" sz="1100" b="0" i="0" u="none" strike="noStrike" dirty="0">
                          <a:solidFill>
                            <a:srgbClr val="000000"/>
                          </a:solidFill>
                          <a:effectLst/>
                          <a:latin typeface="Calibri" panose="020F0502020204030204" pitchFamily="34" charset="0"/>
                        </a:rPr>
                        <a:t>Samuel COUVE-BONNAIRE</a:t>
                      </a:r>
                      <a:br>
                        <a:rPr lang="fr-FR" sz="1100" b="0" i="0" u="none" strike="noStrike" dirty="0">
                          <a:solidFill>
                            <a:srgbClr val="000000"/>
                          </a:solidFill>
                          <a:effectLst/>
                          <a:latin typeface="Calibri" panose="020F0502020204030204" pitchFamily="34" charset="0"/>
                        </a:rPr>
                      </a:br>
                      <a:r>
                        <a:rPr lang="fr-FR" sz="1100" b="1" i="0" u="none" strike="noStrike" dirty="0" err="1">
                          <a:solidFill>
                            <a:srgbClr val="000000"/>
                          </a:solidFill>
                          <a:effectLst/>
                          <a:latin typeface="Calibri" panose="020F0502020204030204" pitchFamily="34" charset="0"/>
                        </a:rPr>
                        <a:t>Xinlong</a:t>
                      </a:r>
                      <a:r>
                        <a:rPr lang="fr-FR" sz="1100" b="1" i="0" u="none" strike="noStrike" dirty="0">
                          <a:solidFill>
                            <a:srgbClr val="000000"/>
                          </a:solidFill>
                          <a:effectLst/>
                          <a:latin typeface="Calibri" panose="020F0502020204030204" pitchFamily="34" charset="0"/>
                        </a:rPr>
                        <a:t> YU</a:t>
                      </a: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COBRA</a:t>
                      </a: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0" i="0" u="none" strike="noStrike" dirty="0">
                          <a:solidFill>
                            <a:srgbClr val="52748F"/>
                          </a:solidFill>
                          <a:effectLst/>
                          <a:latin typeface="Calibri" panose="020F0502020204030204" pitchFamily="34" charset="0"/>
                        </a:rPr>
                        <a:t>/ CHINE</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strike="noStrike" dirty="0">
                          <a:effectLst/>
                          <a:latin typeface="Calibri" panose="020F0502020204030204" pitchFamily="34" charset="0"/>
                          <a:cs typeface="Times New Roman" panose="02020603050405020304" pitchFamily="18" charset="0"/>
                        </a:rPr>
                        <a:t>YU </a:t>
                      </a:r>
                      <a:r>
                        <a:rPr lang="fr-FR" sz="1200" strike="noStrike" dirty="0" err="1">
                          <a:effectLst/>
                          <a:latin typeface="Calibri" panose="020F0502020204030204" pitchFamily="34" charset="0"/>
                          <a:cs typeface="Times New Roman" panose="02020603050405020304" pitchFamily="18" charset="0"/>
                        </a:rPr>
                        <a:t>Xinlong</a:t>
                      </a:r>
                      <a:endParaRPr lang="fr-FR" sz="1200" strike="noStrike"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strike="noStrike" dirty="0" err="1">
                          <a:effectLst/>
                          <a:latin typeface="Calibri" panose="020F0502020204030204" pitchFamily="34" charset="0"/>
                          <a:cs typeface="Times New Roman" panose="02020603050405020304" pitchFamily="18" charset="0"/>
                        </a:rPr>
                        <a:t>Univ</a:t>
                      </a:r>
                      <a:r>
                        <a:rPr lang="fr-FR" sz="1200" strike="noStrike" dirty="0">
                          <a:effectLst/>
                          <a:latin typeface="Calibri" panose="020F0502020204030204" pitchFamily="34" charset="0"/>
                          <a:cs typeface="Times New Roman" panose="02020603050405020304" pitchFamily="18" charset="0"/>
                        </a:rPr>
                        <a:t>. </a:t>
                      </a:r>
                      <a:r>
                        <a:rPr lang="fr-FR" sz="1200" strike="noStrike" dirty="0" err="1">
                          <a:effectLst/>
                          <a:latin typeface="Calibri" panose="020F0502020204030204" pitchFamily="34" charset="0"/>
                          <a:cs typeface="Times New Roman" panose="02020603050405020304" pitchFamily="18" charset="0"/>
                        </a:rPr>
                        <a:t>Hangzou</a:t>
                      </a:r>
                      <a:r>
                        <a:rPr lang="fr-FR" sz="1200" strike="noStrike" dirty="0">
                          <a:effectLst/>
                          <a:latin typeface="Calibri" panose="020F0502020204030204" pitchFamily="34" charset="0"/>
                          <a:cs typeface="Times New Roman" panose="02020603050405020304" pitchFamily="18" charset="0"/>
                        </a:rPr>
                        <a:t>, Chine</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251085"/>
                  </a:ext>
                </a:extLst>
              </a:tr>
              <a:tr h="370584">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err="1">
                          <a:solidFill>
                            <a:srgbClr val="000000"/>
                          </a:solidFill>
                          <a:effectLst/>
                          <a:latin typeface="Century Gothic" panose="020B0502020202020204" pitchFamily="34" charset="0"/>
                        </a:rPr>
                        <a:t>AniEXPRESS</a:t>
                      </a: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err="1">
                          <a:solidFill>
                            <a:srgbClr val="000000"/>
                          </a:solidFill>
                          <a:effectLst/>
                          <a:latin typeface="Calibri" panose="020F0502020204030204" pitchFamily="34" charset="0"/>
                        </a:rPr>
                        <a:t>Kateryna</a:t>
                      </a:r>
                      <a:r>
                        <a:rPr lang="fr-FR" sz="1100" b="1" i="0" u="none" strike="noStrike" dirty="0">
                          <a:solidFill>
                            <a:srgbClr val="000000"/>
                          </a:solidFill>
                          <a:effectLst/>
                          <a:latin typeface="Calibri" panose="020F0502020204030204" pitchFamily="34" charset="0"/>
                        </a:rPr>
                        <a:t> FATYEYEVA</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PBS</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i="0" u="none" strike="noStrike" dirty="0">
                          <a:solidFill>
                            <a:srgbClr val="000000"/>
                          </a:solidFill>
                          <a:effectLst/>
                          <a:latin typeface="Calibri" panose="020F0502020204030204" pitchFamily="34" charset="0"/>
                        </a:rPr>
                        <a:t>Charles </a:t>
                      </a:r>
                      <a:r>
                        <a:rPr lang="fr-FR" sz="1200" b="0" i="0" u="none" strike="noStrike" dirty="0" err="1">
                          <a:solidFill>
                            <a:srgbClr val="000000"/>
                          </a:solidFill>
                          <a:effectLst/>
                          <a:latin typeface="Calibri" panose="020F0502020204030204" pitchFamily="34" charset="0"/>
                        </a:rPr>
                        <a:t>University</a:t>
                      </a:r>
                      <a:r>
                        <a:rPr lang="fr-FR" sz="1200" b="0" i="0" u="none" strike="noStrike" dirty="0">
                          <a:solidFill>
                            <a:srgbClr val="000000"/>
                          </a:solidFill>
                          <a:effectLst/>
                          <a:latin typeface="Calibri" panose="020F0502020204030204" pitchFamily="34" charset="0"/>
                        </a:rPr>
                        <a:t>, </a:t>
                      </a:r>
                      <a:r>
                        <a:rPr lang="fr-FR" sz="1200" dirty="0">
                          <a:solidFill>
                            <a:srgbClr val="52748F"/>
                          </a:solidFill>
                          <a:latin typeface="Century Gothic" panose="020B0502020202020204" pitchFamily="34" charset="0"/>
                        </a:rPr>
                        <a:t>République Tchéquie</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dirty="0">
                          <a:solidFill>
                            <a:srgbClr val="FF0000"/>
                          </a:solidFill>
                          <a:effectLst/>
                          <a:latin typeface="Calibri" panose="020F0502020204030204" pitchFamily="34" charset="0"/>
                          <a:cs typeface="Times New Roman" panose="02020603050405020304" pitchFamily="18" charset="0"/>
                        </a:rPr>
                        <a:t>En cours</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9865763"/>
                  </a:ext>
                </a:extLst>
              </a:tr>
              <a:tr h="551786">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err="1">
                          <a:solidFill>
                            <a:srgbClr val="000000"/>
                          </a:solidFill>
                          <a:effectLst/>
                          <a:latin typeface="Century Gothic" panose="020B0502020202020204" pitchFamily="34" charset="0"/>
                        </a:rPr>
                        <a:t>Optibao</a:t>
                      </a: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Laure GUILHAUDIS </a:t>
                      </a:r>
                      <a:br>
                        <a:rPr lang="fr-FR" sz="1100" b="0" i="0" u="none" strike="noStrike" dirty="0">
                          <a:solidFill>
                            <a:srgbClr val="000000"/>
                          </a:solidFill>
                          <a:effectLst/>
                          <a:latin typeface="Calibri" panose="020F0502020204030204" pitchFamily="34" charset="0"/>
                        </a:rPr>
                      </a:br>
                      <a:r>
                        <a:rPr lang="fr-FR" sz="1100" b="0" i="0" u="none" strike="noStrike" dirty="0">
                          <a:solidFill>
                            <a:srgbClr val="000000"/>
                          </a:solidFill>
                          <a:effectLst/>
                          <a:latin typeface="Calibri" panose="020F0502020204030204" pitchFamily="34" charset="0"/>
                        </a:rPr>
                        <a:t>Corinne LOUTELIER-BOURHIS   </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COBRA</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0" i="0" u="none" strike="noStrike" dirty="0" err="1">
                          <a:solidFill>
                            <a:srgbClr val="000000"/>
                          </a:solidFill>
                          <a:effectLst/>
                          <a:latin typeface="Calibri" panose="020F0502020204030204" pitchFamily="34" charset="0"/>
                        </a:rPr>
                        <a:t>University</a:t>
                      </a:r>
                      <a:r>
                        <a:rPr lang="fr-FR" sz="1200" b="0" i="0" u="none" strike="noStrike" dirty="0">
                          <a:solidFill>
                            <a:srgbClr val="000000"/>
                          </a:solidFill>
                          <a:effectLst/>
                          <a:latin typeface="Calibri" panose="020F0502020204030204" pitchFamily="34" charset="0"/>
                        </a:rPr>
                        <a:t> of Agriculture and </a:t>
                      </a:r>
                      <a:r>
                        <a:rPr lang="fr-FR" sz="1200" b="0" i="0" u="none" strike="noStrike" dirty="0" err="1">
                          <a:solidFill>
                            <a:srgbClr val="000000"/>
                          </a:solidFill>
                          <a:effectLst/>
                          <a:latin typeface="Calibri" panose="020F0502020204030204" pitchFamily="34" charset="0"/>
                        </a:rPr>
                        <a:t>Technology</a:t>
                      </a:r>
                      <a:r>
                        <a:rPr lang="fr-FR" sz="1200" b="0" i="0" u="none" strike="noStrike" dirty="0">
                          <a:solidFill>
                            <a:srgbClr val="000000"/>
                          </a:solidFill>
                          <a:effectLst/>
                          <a:latin typeface="Calibri" panose="020F0502020204030204" pitchFamily="34" charset="0"/>
                        </a:rPr>
                        <a:t> (JKUAT) Kenya </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fr-FR" sz="1200" kern="1200" dirty="0">
                          <a:solidFill>
                            <a:schemeClr val="tx1"/>
                          </a:solidFill>
                          <a:effectLst/>
                          <a:latin typeface="Calibri" panose="020F0502020204030204" pitchFamily="34" charset="0"/>
                          <a:ea typeface="+mn-ea"/>
                          <a:cs typeface="Times New Roman" panose="02020603050405020304" pitchFamily="18" charset="0"/>
                        </a:rPr>
                        <a:t>YEGON Denis </a:t>
                      </a:r>
                      <a:r>
                        <a:rPr lang="fr-FR" sz="1200" kern="1200" dirty="0" err="1">
                          <a:solidFill>
                            <a:schemeClr val="tx1"/>
                          </a:solidFill>
                          <a:effectLst/>
                          <a:latin typeface="Calibri" panose="020F0502020204030204" pitchFamily="34" charset="0"/>
                          <a:ea typeface="+mn-ea"/>
                          <a:cs typeface="Times New Roman" panose="02020603050405020304" pitchFamily="18" charset="0"/>
                        </a:rPr>
                        <a:t>Kimutai</a:t>
                      </a:r>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r>
                        <a:rPr lang="fr-FR" sz="1200" kern="1200" dirty="0">
                          <a:solidFill>
                            <a:schemeClr val="tx1"/>
                          </a:solidFill>
                          <a:effectLst/>
                          <a:latin typeface="Calibri" panose="020F0502020204030204" pitchFamily="34" charset="0"/>
                          <a:ea typeface="+mn-ea"/>
                          <a:cs typeface="Times New Roman" panose="02020603050405020304" pitchFamily="18" charset="0"/>
                        </a:rPr>
                        <a:t>Jomo Kenyatta </a:t>
                      </a:r>
                      <a:r>
                        <a:rPr lang="fr-FR" sz="1200" kern="1200" dirty="0" err="1">
                          <a:solidFill>
                            <a:schemeClr val="tx1"/>
                          </a:solidFill>
                          <a:effectLst/>
                          <a:latin typeface="Calibri" panose="020F0502020204030204" pitchFamily="34" charset="0"/>
                          <a:ea typeface="+mn-ea"/>
                          <a:cs typeface="Times New Roman" panose="02020603050405020304" pitchFamily="18" charset="0"/>
                        </a:rPr>
                        <a:t>University</a:t>
                      </a:r>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319637"/>
                  </a:ext>
                </a:extLst>
              </a:tr>
              <a:tr h="370584">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BIOPEST</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Daniela VULUGA</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PBS</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0" i="0" u="none" strike="noStrike" dirty="0" err="1">
                          <a:solidFill>
                            <a:srgbClr val="000000"/>
                          </a:solidFill>
                          <a:effectLst/>
                          <a:latin typeface="Calibri" panose="020F0502020204030204" pitchFamily="34" charset="0"/>
                        </a:rPr>
                        <a:t>Universidade</a:t>
                      </a:r>
                      <a:r>
                        <a:rPr lang="fr-FR" sz="1200" b="0" i="0" u="none" strike="noStrike" dirty="0">
                          <a:solidFill>
                            <a:srgbClr val="000000"/>
                          </a:solidFill>
                          <a:effectLst/>
                          <a:latin typeface="Calibri" panose="020F0502020204030204" pitchFamily="34" charset="0"/>
                        </a:rPr>
                        <a:t> </a:t>
                      </a:r>
                      <a:r>
                        <a:rPr lang="fr-FR" sz="1200" b="0" i="0" u="none" strike="noStrike" dirty="0" err="1">
                          <a:solidFill>
                            <a:srgbClr val="000000"/>
                          </a:solidFill>
                          <a:effectLst/>
                          <a:latin typeface="Calibri" panose="020F0502020204030204" pitchFamily="34" charset="0"/>
                        </a:rPr>
                        <a:t>Federal</a:t>
                      </a:r>
                      <a:r>
                        <a:rPr lang="fr-FR" sz="1200" b="0" i="0" u="none" strike="noStrike" dirty="0">
                          <a:solidFill>
                            <a:srgbClr val="000000"/>
                          </a:solidFill>
                          <a:effectLst/>
                          <a:latin typeface="Calibri" panose="020F0502020204030204" pitchFamily="34" charset="0"/>
                        </a:rPr>
                        <a:t> do Paraná, Brazil</a:t>
                      </a: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916720"/>
                  </a:ext>
                </a:extLst>
              </a:tr>
              <a:tr h="732988">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GC EXPLORIS</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Pascal CARDINAEL</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SMS</a:t>
                      </a: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0" i="0" u="none" strike="noStrike" dirty="0">
                          <a:solidFill>
                            <a:srgbClr val="52748F"/>
                          </a:solidFill>
                          <a:effectLst/>
                          <a:latin typeface="Calibri" panose="020F0502020204030204" pitchFamily="34" charset="0"/>
                        </a:rPr>
                        <a:t>CNES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cs typeface="Times New Roman" panose="02020603050405020304" pitchFamily="18" charset="0"/>
                        </a:rPr>
                        <a:t>BERGEROT Gabin</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cs typeface="Times New Roman" panose="02020603050405020304" pitchFamily="18" charset="0"/>
                        </a:rPr>
                        <a:t>M2R- chimie - URN</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0478138"/>
                  </a:ext>
                </a:extLst>
              </a:tr>
            </a:tbl>
          </a:graphicData>
        </a:graphic>
      </p:graphicFrame>
    </p:spTree>
    <p:extLst>
      <p:ext uri="{BB962C8B-B14F-4D97-AF65-F5344CB8AC3E}">
        <p14:creationId xmlns:p14="http://schemas.microsoft.com/office/powerpoint/2010/main" val="1136199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9"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4326440" y="899081"/>
            <a:ext cx="1108334" cy="369332"/>
          </a:xfrm>
          <a:prstGeom prst="rect">
            <a:avLst/>
          </a:prstGeom>
          <a:noFill/>
        </p:spPr>
        <p:txBody>
          <a:bodyPr wrap="none" rtlCol="0">
            <a:spAutoFit/>
          </a:bodyPr>
          <a:lstStyle/>
          <a:p>
            <a:r>
              <a:rPr lang="fr-FR" b="1" dirty="0"/>
              <a:t>RIN 50%</a:t>
            </a:r>
          </a:p>
        </p:txBody>
      </p:sp>
      <p:graphicFrame>
        <p:nvGraphicFramePr>
          <p:cNvPr id="2" name="Tableau 1">
            <a:extLst>
              <a:ext uri="{FF2B5EF4-FFF2-40B4-BE49-F238E27FC236}">
                <a16:creationId xmlns:a16="http://schemas.microsoft.com/office/drawing/2014/main" id="{6AAB6086-3965-024A-BF9A-7F32C69BD7CC}"/>
              </a:ext>
            </a:extLst>
          </p:cNvPr>
          <p:cNvGraphicFramePr>
            <a:graphicFrameLocks noGrp="1"/>
          </p:cNvGraphicFramePr>
          <p:nvPr>
            <p:extLst>
              <p:ext uri="{D42A27DB-BD31-4B8C-83A1-F6EECF244321}">
                <p14:modId xmlns:p14="http://schemas.microsoft.com/office/powerpoint/2010/main" val="4087643784"/>
              </p:ext>
            </p:extLst>
          </p:nvPr>
        </p:nvGraphicFramePr>
        <p:xfrm>
          <a:off x="71318" y="1393826"/>
          <a:ext cx="9032486" cy="4275035"/>
        </p:xfrm>
        <a:graphic>
          <a:graphicData uri="http://schemas.openxmlformats.org/drawingml/2006/table">
            <a:tbl>
              <a:tblPr/>
              <a:tblGrid>
                <a:gridCol w="991672">
                  <a:extLst>
                    <a:ext uri="{9D8B030D-6E8A-4147-A177-3AD203B41FA5}">
                      <a16:colId xmlns:a16="http://schemas.microsoft.com/office/drawing/2014/main" val="1492047636"/>
                    </a:ext>
                  </a:extLst>
                </a:gridCol>
                <a:gridCol w="1414919">
                  <a:extLst>
                    <a:ext uri="{9D8B030D-6E8A-4147-A177-3AD203B41FA5}">
                      <a16:colId xmlns:a16="http://schemas.microsoft.com/office/drawing/2014/main" val="795941651"/>
                    </a:ext>
                  </a:extLst>
                </a:gridCol>
                <a:gridCol w="1591044">
                  <a:extLst>
                    <a:ext uri="{9D8B030D-6E8A-4147-A177-3AD203B41FA5}">
                      <a16:colId xmlns:a16="http://schemas.microsoft.com/office/drawing/2014/main" val="210837557"/>
                    </a:ext>
                  </a:extLst>
                </a:gridCol>
                <a:gridCol w="1162207">
                  <a:extLst>
                    <a:ext uri="{9D8B030D-6E8A-4147-A177-3AD203B41FA5}">
                      <a16:colId xmlns:a16="http://schemas.microsoft.com/office/drawing/2014/main" val="2327198789"/>
                    </a:ext>
                  </a:extLst>
                </a:gridCol>
                <a:gridCol w="1383186">
                  <a:extLst>
                    <a:ext uri="{9D8B030D-6E8A-4147-A177-3AD203B41FA5}">
                      <a16:colId xmlns:a16="http://schemas.microsoft.com/office/drawing/2014/main" val="1016502859"/>
                    </a:ext>
                  </a:extLst>
                </a:gridCol>
                <a:gridCol w="1383186">
                  <a:extLst>
                    <a:ext uri="{9D8B030D-6E8A-4147-A177-3AD203B41FA5}">
                      <a16:colId xmlns:a16="http://schemas.microsoft.com/office/drawing/2014/main" val="2909126337"/>
                    </a:ext>
                  </a:extLst>
                </a:gridCol>
                <a:gridCol w="1106272">
                  <a:extLst>
                    <a:ext uri="{9D8B030D-6E8A-4147-A177-3AD203B41FA5}">
                      <a16:colId xmlns:a16="http://schemas.microsoft.com/office/drawing/2014/main" val="1532543506"/>
                    </a:ext>
                  </a:extLst>
                </a:gridCol>
              </a:tblGrid>
              <a:tr h="551786">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Pôle-Axe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Acronyme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Directeur de Thèse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Laboratoire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Co-financeur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Doctorant</a:t>
                      </a:r>
                      <a:br>
                        <a:rPr lang="fr-FR" sz="1200" b="1" dirty="0">
                          <a:effectLst/>
                          <a:latin typeface="Calibri" panose="020F0502020204030204" pitchFamily="34" charset="0"/>
                          <a:ea typeface="Calibri" panose="020F0502020204030204" pitchFamily="34" charset="0"/>
                          <a:cs typeface="Times New Roman" panose="02020603050405020304" pitchFamily="18" charset="0"/>
                        </a:rPr>
                      </a:br>
                      <a:r>
                        <a:rPr lang="fr-FR" sz="1200" b="1" dirty="0">
                          <a:effectLst/>
                          <a:latin typeface="Calibri" panose="020F0502020204030204" pitchFamily="34" charset="0"/>
                          <a:ea typeface="Calibri" panose="020F0502020204030204" pitchFamily="34" charset="0"/>
                          <a:cs typeface="Times New Roman" panose="02020603050405020304" pitchFamily="18" charset="0"/>
                        </a:rPr>
                        <a:t>NOM - Prénom</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fr-FR" sz="1200" b="1" dirty="0">
                          <a:effectLst/>
                          <a:latin typeface="Calibri" panose="020F0502020204030204" pitchFamily="34" charset="0"/>
                          <a:ea typeface="Calibri" panose="020F0502020204030204" pitchFamily="34" charset="0"/>
                          <a:cs typeface="Times New Roman" panose="02020603050405020304" pitchFamily="18" charset="0"/>
                        </a:rPr>
                        <a:t>Dernier diplôme obtenu</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298477"/>
                  </a:ext>
                </a:extLst>
              </a:tr>
              <a:tr h="470622">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err="1">
                          <a:solidFill>
                            <a:srgbClr val="000000"/>
                          </a:solidFill>
                          <a:effectLst/>
                          <a:latin typeface="Century Gothic" panose="020B0502020202020204" pitchFamily="34" charset="0"/>
                        </a:rPr>
                        <a:t>hybriDD</a:t>
                      </a: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dirty="0">
                          <a:solidFill>
                            <a:srgbClr val="000000"/>
                          </a:solidFill>
                          <a:effectLst/>
                          <a:latin typeface="Calibri" panose="020F0502020204030204" pitchFamily="34" charset="0"/>
                        </a:rPr>
                        <a:t>Alban LEPAILLEUR</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CERMN </a:t>
                      </a:r>
                      <a:r>
                        <a:rPr lang="fr-FR" sz="1100" b="0" i="0" u="none" strike="noStrike" dirty="0">
                          <a:solidFill>
                            <a:srgbClr val="52748F"/>
                          </a:solidFill>
                          <a:effectLst/>
                          <a:latin typeface="Calibri" panose="020F0502020204030204" pitchFamily="34" charset="0"/>
                        </a:rPr>
                        <a:t>/ Univ Missouri</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CERMN </a:t>
                      </a:r>
                      <a:r>
                        <a:rPr lang="fr-FR" sz="1100" b="0" i="0" u="none" strike="noStrike" dirty="0">
                          <a:solidFill>
                            <a:srgbClr val="52748F"/>
                          </a:solidFill>
                          <a:effectLst/>
                          <a:latin typeface="Calibri" panose="020F0502020204030204" pitchFamily="34" charset="0"/>
                        </a:rPr>
                        <a:t>/ Univ Missouri</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8646242"/>
                  </a:ext>
                </a:extLst>
              </a:tr>
              <a:tr h="669866">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r>
                        <a:rPr lang="fr-FR" sz="1500" b="1" i="0" u="none" strike="noStrike" dirty="0">
                          <a:solidFill>
                            <a:srgbClr val="000000"/>
                          </a:solidFill>
                          <a:effectLst/>
                          <a:latin typeface="Century Gothic" panose="020B0502020202020204" pitchFamily="34" charset="0"/>
                        </a:rPr>
                        <a:t>DEPAPI</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1" i="0" u="none" strike="noStrike">
                          <a:solidFill>
                            <a:srgbClr val="000000"/>
                          </a:solidFill>
                          <a:effectLst/>
                          <a:latin typeface="Calibri" panose="020F0502020204030204" pitchFamily="34" charset="0"/>
                        </a:rPr>
                        <a:t>Nicolas HUCHER    Géraldine SAVARY</a:t>
                      </a:r>
                      <a:br>
                        <a:rPr lang="fr-FR" sz="1100" b="0" i="0" u="none" strike="noStrike">
                          <a:solidFill>
                            <a:srgbClr val="000000"/>
                          </a:solidFill>
                          <a:effectLst/>
                          <a:latin typeface="Calibri" panose="020F0502020204030204" pitchFamily="34" charset="0"/>
                        </a:rPr>
                      </a:br>
                      <a:r>
                        <a:rPr lang="fr-FR" sz="1100" b="0" i="0" u="none" strike="noStrike">
                          <a:solidFill>
                            <a:srgbClr val="000000"/>
                          </a:solidFill>
                          <a:effectLst/>
                          <a:latin typeface="Calibri" panose="020F0502020204030204" pitchFamily="34" charset="0"/>
                        </a:rPr>
                        <a:t>Céline PICARD</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URCOM</a:t>
                      </a: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err="1">
                          <a:solidFill>
                            <a:srgbClr val="52748F"/>
                          </a:solidFill>
                          <a:effectLst/>
                          <a:latin typeface="Calibri" panose="020F0502020204030204" pitchFamily="34" charset="0"/>
                        </a:rPr>
                        <a:t>Métropôle</a:t>
                      </a:r>
                      <a:r>
                        <a:rPr lang="fr-FR" sz="1100" b="0" i="0" u="none" strike="noStrike" dirty="0">
                          <a:solidFill>
                            <a:srgbClr val="52748F"/>
                          </a:solidFill>
                          <a:effectLst/>
                          <a:latin typeface="Calibri" panose="020F0502020204030204" pitchFamily="34" charset="0"/>
                        </a:rPr>
                        <a:t> LHSM</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7078933"/>
                  </a:ext>
                </a:extLst>
              </a:tr>
              <a:tr h="370584">
                <a:tc>
                  <a:txBody>
                    <a:bodyPr/>
                    <a:lstStyle/>
                    <a:p>
                      <a:pPr algn="ctr"/>
                      <a:r>
                        <a:rPr lang="fr-FR" sz="1200" b="1" strike="sngStrik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strike="sngStrike"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500" b="1" i="0" u="none" strike="noStrike" dirty="0" err="1">
                          <a:solidFill>
                            <a:srgbClr val="000000"/>
                          </a:solidFill>
                          <a:effectLst/>
                          <a:latin typeface="Century Gothic" panose="020B0502020202020204" pitchFamily="34" charset="0"/>
                        </a:rPr>
                        <a:t>BacMetDrugs</a:t>
                      </a: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fr-FR" sz="1100" b="0" i="0" u="none" strike="noStrike" dirty="0">
                          <a:solidFill>
                            <a:srgbClr val="000000"/>
                          </a:solidFill>
                          <a:effectLst/>
                          <a:latin typeface="Calibri" panose="020F0502020204030204" pitchFamily="34" charset="0"/>
                        </a:rPr>
                        <a:t>OTHMAN Mohamed / DAICH Adam / JOURDAIN Isabelle</a:t>
                      </a: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fr-FR" sz="1100" b="0" i="0" u="none" strike="noStrike" dirty="0">
                          <a:solidFill>
                            <a:srgbClr val="000000"/>
                          </a:solidFill>
                          <a:effectLst/>
                          <a:latin typeface="Calibri" panose="020F0502020204030204" pitchFamily="34" charset="0"/>
                        </a:rPr>
                        <a:t>URCOM</a:t>
                      </a: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EUR EIPHI; Université Bourgogne-Franche-Comté</a:t>
                      </a: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strike="noStrike"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strike="noStrike"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3251085"/>
                  </a:ext>
                </a:extLst>
              </a:tr>
              <a:tr h="370584">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solidFill>
                          <a:srgbClr val="FF0000"/>
                        </a:solidFill>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9865763"/>
                  </a:ext>
                </a:extLst>
              </a:tr>
              <a:tr h="551786">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defTabSz="914400" rtl="0" eaLnBrk="1" latinLnBrk="0" hangingPunct="1"/>
                      <a:endParaRPr lang="fr-FR" sz="1200" kern="1200" dirty="0">
                        <a:solidFill>
                          <a:schemeClr val="tx1"/>
                        </a:solidFill>
                        <a:effectLst/>
                        <a:latin typeface="Calibri" panose="020F0502020204030204" pitchFamily="34" charset="0"/>
                        <a:ea typeface="+mn-ea"/>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6319637"/>
                  </a:ext>
                </a:extLst>
              </a:tr>
              <a:tr h="370584">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916720"/>
                  </a:ext>
                </a:extLst>
              </a:tr>
              <a:tr h="732988">
                <a:tc>
                  <a:txBody>
                    <a:bodyPr/>
                    <a:lstStyle/>
                    <a:p>
                      <a:pPr algn="ctr"/>
                      <a:r>
                        <a:rPr lang="fr-FR" sz="1200" b="1">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CBSB</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8189"/>
                    </a:solidFill>
                  </a:tcPr>
                </a:tc>
                <a:tc>
                  <a:txBody>
                    <a:bodyPr/>
                    <a:lstStyle/>
                    <a:p>
                      <a:pPr algn="ctr" fontAlgn="ctr"/>
                      <a:endParaRPr lang="fr-FR" sz="1500" b="1" i="0" u="none" strike="noStrike" dirty="0">
                        <a:solidFill>
                          <a:srgbClr val="000000"/>
                        </a:solidFill>
                        <a:effectLst/>
                        <a:latin typeface="Century Gothic" panose="020B050202020202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1" i="0" u="none" strike="noStrike" dirty="0">
                        <a:solidFill>
                          <a:srgbClr val="000000"/>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endParaRPr lang="fr-FR" sz="1100" b="0" i="0" u="none" strike="noStrike" dirty="0">
                        <a:solidFill>
                          <a:srgbClr val="52748F"/>
                        </a:solidFill>
                        <a:effectLst/>
                        <a:latin typeface="Calibri" panose="020F0502020204030204" pitchFamily="34" charset="0"/>
                      </a:endParaRPr>
                    </a:p>
                  </a:txBody>
                  <a:tcPr marL="8934" marR="8934" marT="893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cs typeface="Times New Roman" panose="02020603050405020304" pitchFamily="18" charset="0"/>
                      </a:endParaRPr>
                    </a:p>
                  </a:txBody>
                  <a:tcPr marL="8179" marR="8179" marT="817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0478138"/>
                  </a:ext>
                </a:extLst>
              </a:tr>
            </a:tbl>
          </a:graphicData>
        </a:graphic>
      </p:graphicFrame>
    </p:spTree>
    <p:extLst>
      <p:ext uri="{BB962C8B-B14F-4D97-AF65-F5344CB8AC3E}">
        <p14:creationId xmlns:p14="http://schemas.microsoft.com/office/powerpoint/2010/main" val="1145395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14</a:t>
            </a:fld>
            <a:endParaRPr lang="fr-FR"/>
          </a:p>
        </p:txBody>
      </p:sp>
      <p:sp>
        <p:nvSpPr>
          <p:cNvPr id="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9"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3856252" y="1366382"/>
            <a:ext cx="1197826" cy="369332"/>
          </a:xfrm>
          <a:prstGeom prst="rect">
            <a:avLst/>
          </a:prstGeom>
          <a:noFill/>
        </p:spPr>
        <p:txBody>
          <a:bodyPr wrap="none" rtlCol="0">
            <a:spAutoFit/>
          </a:bodyPr>
          <a:lstStyle/>
          <a:p>
            <a:r>
              <a:rPr lang="fr-FR" b="1" dirty="0"/>
              <a:t>XL-</a:t>
            </a:r>
            <a:r>
              <a:rPr lang="fr-FR" b="1" dirty="0" err="1"/>
              <a:t>Chem</a:t>
            </a:r>
            <a:endParaRPr lang="fr-FR" b="1" dirty="0"/>
          </a:p>
        </p:txBody>
      </p:sp>
      <p:graphicFrame>
        <p:nvGraphicFramePr>
          <p:cNvPr id="3" name="Tableau 2">
            <a:extLst>
              <a:ext uri="{FF2B5EF4-FFF2-40B4-BE49-F238E27FC236}">
                <a16:creationId xmlns:a16="http://schemas.microsoft.com/office/drawing/2014/main" id="{92D1F468-9AFF-CF73-8F0C-D7D8BA772680}"/>
              </a:ext>
            </a:extLst>
          </p:cNvPr>
          <p:cNvGraphicFramePr>
            <a:graphicFrameLocks noGrp="1"/>
          </p:cNvGraphicFramePr>
          <p:nvPr>
            <p:extLst>
              <p:ext uri="{D42A27DB-BD31-4B8C-83A1-F6EECF244321}">
                <p14:modId xmlns:p14="http://schemas.microsoft.com/office/powerpoint/2010/main" val="1119168150"/>
              </p:ext>
            </p:extLst>
          </p:nvPr>
        </p:nvGraphicFramePr>
        <p:xfrm>
          <a:off x="156522" y="1833682"/>
          <a:ext cx="8829434" cy="4286108"/>
        </p:xfrm>
        <a:graphic>
          <a:graphicData uri="http://schemas.openxmlformats.org/drawingml/2006/table">
            <a:tbl>
              <a:tblPr/>
              <a:tblGrid>
                <a:gridCol w="1647005">
                  <a:extLst>
                    <a:ext uri="{9D8B030D-6E8A-4147-A177-3AD203B41FA5}">
                      <a16:colId xmlns:a16="http://schemas.microsoft.com/office/drawing/2014/main" val="1717866001"/>
                    </a:ext>
                  </a:extLst>
                </a:gridCol>
                <a:gridCol w="743010">
                  <a:extLst>
                    <a:ext uri="{9D8B030D-6E8A-4147-A177-3AD203B41FA5}">
                      <a16:colId xmlns:a16="http://schemas.microsoft.com/office/drawing/2014/main" val="3721663314"/>
                    </a:ext>
                  </a:extLst>
                </a:gridCol>
                <a:gridCol w="3133025">
                  <a:extLst>
                    <a:ext uri="{9D8B030D-6E8A-4147-A177-3AD203B41FA5}">
                      <a16:colId xmlns:a16="http://schemas.microsoft.com/office/drawing/2014/main" val="1510370056"/>
                    </a:ext>
                  </a:extLst>
                </a:gridCol>
                <a:gridCol w="1832758">
                  <a:extLst>
                    <a:ext uri="{9D8B030D-6E8A-4147-A177-3AD203B41FA5}">
                      <a16:colId xmlns:a16="http://schemas.microsoft.com/office/drawing/2014/main" val="1642479719"/>
                    </a:ext>
                  </a:extLst>
                </a:gridCol>
                <a:gridCol w="1473636">
                  <a:extLst>
                    <a:ext uri="{9D8B030D-6E8A-4147-A177-3AD203B41FA5}">
                      <a16:colId xmlns:a16="http://schemas.microsoft.com/office/drawing/2014/main" val="246167870"/>
                    </a:ext>
                  </a:extLst>
                </a:gridCol>
              </a:tblGrid>
              <a:tr h="559164">
                <a:tc>
                  <a:txBody>
                    <a:bodyPr/>
                    <a:lstStyle/>
                    <a:p>
                      <a:pPr algn="ctr"/>
                      <a:r>
                        <a:rPr lang="fr-FR" sz="1200" b="1">
                          <a:solidFill>
                            <a:srgbClr val="000000"/>
                          </a:solidFill>
                          <a:effectLst/>
                          <a:latin typeface="+mn-lt"/>
                          <a:ea typeface="Calibri" panose="020F0502020204030204" pitchFamily="34" charset="0"/>
                          <a:cs typeface="Times New Roman" panose="02020603050405020304" pitchFamily="18" charset="0"/>
                        </a:rPr>
                        <a:t>Porteur</a:t>
                      </a:r>
                      <a:endParaRPr lang="fr-FR" sz="1200" b="1">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b="1">
                          <a:solidFill>
                            <a:srgbClr val="000000"/>
                          </a:solidFill>
                          <a:effectLst/>
                          <a:latin typeface="+mn-lt"/>
                          <a:ea typeface="Calibri" panose="020F0502020204030204" pitchFamily="34" charset="0"/>
                          <a:cs typeface="Times New Roman" panose="02020603050405020304" pitchFamily="18" charset="0"/>
                        </a:rPr>
                        <a:t>Laboratoire</a:t>
                      </a:r>
                      <a:endParaRPr lang="fr-FR" sz="1200" b="1">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r>
                        <a:rPr lang="fr-FR" sz="1200" b="1" dirty="0">
                          <a:solidFill>
                            <a:srgbClr val="000000"/>
                          </a:solidFill>
                          <a:effectLst/>
                          <a:latin typeface="+mn-lt"/>
                          <a:ea typeface="Calibri" panose="020F0502020204030204" pitchFamily="34" charset="0"/>
                          <a:cs typeface="Times New Roman" panose="02020603050405020304" pitchFamily="18" charset="0"/>
                        </a:rPr>
                        <a:t>Collaborateur financeur</a:t>
                      </a:r>
                      <a:endParaRPr lang="fr-FR" sz="1200" b="1"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b="1" dirty="0">
                          <a:solidFill>
                            <a:srgbClr val="000000"/>
                          </a:solidFill>
                          <a:effectLst/>
                          <a:latin typeface="+mn-lt"/>
                          <a:ea typeface="Calibri" panose="020F0502020204030204" pitchFamily="34" charset="0"/>
                          <a:cs typeface="Times New Roman" panose="02020603050405020304" pitchFamily="18" charset="0"/>
                        </a:rPr>
                        <a:t>Doctorant</a:t>
                      </a:r>
                      <a:br>
                        <a:rPr lang="fr-FR" sz="1200" b="1" dirty="0">
                          <a:solidFill>
                            <a:srgbClr val="000000"/>
                          </a:solidFill>
                          <a:effectLst/>
                          <a:latin typeface="+mn-lt"/>
                          <a:ea typeface="Calibri" panose="020F0502020204030204" pitchFamily="34" charset="0"/>
                          <a:cs typeface="Times New Roman" panose="02020603050405020304" pitchFamily="18" charset="0"/>
                        </a:rPr>
                      </a:br>
                      <a:r>
                        <a:rPr lang="fr-FR" sz="1200" b="1" dirty="0">
                          <a:solidFill>
                            <a:srgbClr val="000000"/>
                          </a:solidFill>
                          <a:effectLst/>
                          <a:latin typeface="+mn-lt"/>
                          <a:ea typeface="Calibri" panose="020F0502020204030204" pitchFamily="34" charset="0"/>
                          <a:cs typeface="Times New Roman" panose="02020603050405020304" pitchFamily="18" charset="0"/>
                        </a:rPr>
                        <a:t>NOM - Prénom</a:t>
                      </a:r>
                      <a:endParaRPr lang="fr-FR" sz="1200" dirty="0">
                        <a:effectLst/>
                        <a:latin typeface="+mn-lt"/>
                        <a:ea typeface="Calibri" panose="020F0502020204030204" pitchFamily="34" charset="0"/>
                        <a:cs typeface="Times New Roman" panose="02020603050405020304" pitchFamily="18" charset="0"/>
                      </a:endParaRPr>
                    </a:p>
                  </a:txBody>
                  <a:tcPr marL="7502" marR="7502" marT="750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r>
                        <a:rPr lang="fr-FR" sz="1200" b="1" dirty="0">
                          <a:solidFill>
                            <a:srgbClr val="000000"/>
                          </a:solidFill>
                          <a:effectLst/>
                          <a:latin typeface="+mn-lt"/>
                          <a:ea typeface="Calibri" panose="020F0502020204030204" pitchFamily="34" charset="0"/>
                          <a:cs typeface="Times New Roman" panose="02020603050405020304" pitchFamily="18" charset="0"/>
                        </a:rPr>
                        <a:t>Dernier diplôme obtenu</a:t>
                      </a:r>
                      <a:endParaRPr lang="fr-FR" sz="1200" dirty="0">
                        <a:effectLst/>
                        <a:latin typeface="+mn-lt"/>
                        <a:ea typeface="Calibri" panose="020F0502020204030204" pitchFamily="34" charset="0"/>
                        <a:cs typeface="Times New Roman" panose="02020603050405020304" pitchFamily="18" charset="0"/>
                      </a:endParaRPr>
                    </a:p>
                  </a:txBody>
                  <a:tcPr marL="7502" marR="7502" marT="7502"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1428962856"/>
                  </a:ext>
                </a:extLst>
              </a:tr>
              <a:tr h="559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i="1" u="none" strike="noStrike" dirty="0">
                          <a:solidFill>
                            <a:srgbClr val="000000"/>
                          </a:solidFill>
                          <a:effectLst/>
                          <a:latin typeface="+mn-lt"/>
                        </a:rPr>
                        <a:t>GPI2 - </a:t>
                      </a:r>
                      <a:r>
                        <a:rPr lang="fr-FR" sz="1200" b="0" i="0" u="none" strike="noStrike" dirty="0">
                          <a:solidFill>
                            <a:srgbClr val="000000"/>
                          </a:solidFill>
                          <a:effectLst/>
                          <a:latin typeface="+mn-lt"/>
                        </a:rPr>
                        <a:t>S. </a:t>
                      </a:r>
                      <a:r>
                        <a:rPr lang="fr-FR" sz="1200" b="0" i="0" u="none" strike="noStrike" dirty="0" err="1">
                          <a:solidFill>
                            <a:srgbClr val="000000"/>
                          </a:solidFill>
                          <a:effectLst/>
                          <a:latin typeface="+mn-lt"/>
                        </a:rPr>
                        <a:t>Balieu</a:t>
                      </a:r>
                      <a:endParaRPr lang="fr-FR" sz="1200" b="0" i="0" u="none" strike="noStrike" dirty="0">
                        <a:solidFill>
                          <a:srgbClr val="000000"/>
                        </a:solidFill>
                        <a:effectLst/>
                        <a:latin typeface="+mn-lt"/>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a:solidFill>
                            <a:srgbClr val="000000"/>
                          </a:solidFill>
                          <a:effectLst/>
                          <a:latin typeface="+mn-lt"/>
                          <a:ea typeface="Calibri" panose="020F0502020204030204" pitchFamily="34" charset="0"/>
                          <a:cs typeface="Times New Roman" panose="02020603050405020304" pitchFamily="18" charset="0"/>
                        </a:rPr>
                        <a:t>COBRA</a:t>
                      </a:r>
                      <a:endParaRPr lang="fr-FR" sz="120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l" fontAlgn="ctr"/>
                      <a:r>
                        <a:rPr lang="fr-FR" sz="1200" kern="1200" dirty="0">
                          <a:solidFill>
                            <a:srgbClr val="000000"/>
                          </a:solidFill>
                          <a:effectLst/>
                          <a:latin typeface="+mn-lt"/>
                          <a:cs typeface="Times New Roman" panose="02020603050405020304" pitchFamily="18" charset="0"/>
                        </a:rPr>
                        <a:t>S. Guo (Univ. Floride, ,USA)</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effectLst/>
                          <a:latin typeface="+mn-lt"/>
                          <a:cs typeface="Times New Roman" panose="02020603050405020304" pitchFamily="18" charset="0"/>
                        </a:rPr>
                        <a:t>BEAUVAIS Brice</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r>
                        <a:rPr lang="fr-FR" sz="1200" dirty="0">
                          <a:effectLst/>
                          <a:latin typeface="+mn-lt"/>
                          <a:cs typeface="Times New Roman" panose="02020603050405020304" pitchFamily="18" charset="0"/>
                        </a:rPr>
                        <a:t>M2R XL-CHEM</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1035617337"/>
                  </a:ext>
                </a:extLst>
              </a:tr>
              <a:tr h="559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dirty="0">
                          <a:solidFill>
                            <a:srgbClr val="000000"/>
                          </a:solidFill>
                          <a:effectLst/>
                          <a:latin typeface="+mn-lt"/>
                          <a:ea typeface="Calibri" panose="020F0502020204030204" pitchFamily="34" charset="0"/>
                          <a:cs typeface="Times New Roman" panose="02020603050405020304" pitchFamily="18" charset="0"/>
                        </a:rPr>
                        <a:t>RADSF5 </a:t>
                      </a:r>
                      <a:r>
                        <a:rPr lang="fr-FR" sz="1200" b="0" dirty="0">
                          <a:solidFill>
                            <a:srgbClr val="000000"/>
                          </a:solidFill>
                          <a:effectLst/>
                          <a:latin typeface="+mn-lt"/>
                          <a:ea typeface="Calibri" panose="020F0502020204030204" pitchFamily="34" charset="0"/>
                          <a:cs typeface="Times New Roman" panose="02020603050405020304" pitchFamily="18" charset="0"/>
                        </a:rPr>
                        <a:t>- J.-P. Bouillon</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a:solidFill>
                            <a:srgbClr val="000000"/>
                          </a:solidFill>
                          <a:effectLst/>
                          <a:latin typeface="+mn-lt"/>
                          <a:ea typeface="Calibri" panose="020F0502020204030204" pitchFamily="34" charset="0"/>
                          <a:cs typeface="Times New Roman" panose="02020603050405020304" pitchFamily="18" charset="0"/>
                        </a:rPr>
                        <a:t>COBRA</a:t>
                      </a:r>
                      <a:endParaRPr lang="fr-FR" sz="120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r>
                        <a:rPr lang="fr-FR" sz="1200" dirty="0">
                          <a:solidFill>
                            <a:srgbClr val="000000"/>
                          </a:solidFill>
                          <a:effectLst/>
                          <a:latin typeface="+mn-lt"/>
                          <a:ea typeface="Calibri" panose="020F0502020204030204" pitchFamily="34" charset="0"/>
                          <a:cs typeface="Times New Roman" panose="02020603050405020304" pitchFamily="18" charset="0"/>
                        </a:rPr>
                        <a:t>Pr. J.-F. Paquin (Univ. Laval, </a:t>
                      </a:r>
                      <a:r>
                        <a:rPr lang="fr-FR" sz="1200" dirty="0" err="1">
                          <a:solidFill>
                            <a:srgbClr val="000000"/>
                          </a:solidFill>
                          <a:effectLst/>
                          <a:latin typeface="+mn-lt"/>
                          <a:ea typeface="Calibri" panose="020F0502020204030204" pitchFamily="34" charset="0"/>
                          <a:cs typeface="Times New Roman" panose="02020603050405020304" pitchFamily="18" charset="0"/>
                        </a:rPr>
                        <a:t>Quévec</a:t>
                      </a:r>
                      <a:r>
                        <a:rPr lang="fr-FR" sz="1200" dirty="0">
                          <a:solidFill>
                            <a:srgbClr val="000000"/>
                          </a:solidFill>
                          <a:effectLst/>
                          <a:latin typeface="+mn-lt"/>
                          <a:ea typeface="Calibri" panose="020F0502020204030204" pitchFamily="34" charset="0"/>
                          <a:cs typeface="Times New Roman" panose="02020603050405020304" pitchFamily="18" charset="0"/>
                        </a:rPr>
                        <a:t>, Canada)</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effectLst/>
                          <a:latin typeface="+mn-lt"/>
                          <a:cs typeface="Times New Roman" panose="02020603050405020304" pitchFamily="18" charset="0"/>
                        </a:rPr>
                        <a:t>OULLET du BERGER Marie Rose</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r>
                        <a:rPr lang="fr-FR" sz="1200" dirty="0">
                          <a:effectLst/>
                          <a:latin typeface="+mn-lt"/>
                          <a:cs typeface="Times New Roman" panose="02020603050405020304" pitchFamily="18" charset="0"/>
                        </a:rPr>
                        <a:t>M2R </a:t>
                      </a:r>
                      <a:r>
                        <a:rPr lang="fr-FR" sz="1200" dirty="0" err="1">
                          <a:effectLst/>
                          <a:latin typeface="+mn-lt"/>
                          <a:cs typeface="Times New Roman" panose="02020603050405020304" pitchFamily="18" charset="0"/>
                        </a:rPr>
                        <a:t>Univ</a:t>
                      </a:r>
                      <a:r>
                        <a:rPr lang="fr-FR" sz="1200" dirty="0">
                          <a:effectLst/>
                          <a:latin typeface="+mn-lt"/>
                          <a:cs typeface="Times New Roman" panose="02020603050405020304" pitchFamily="18" charset="0"/>
                        </a:rPr>
                        <a:t>. Laval,</a:t>
                      </a:r>
                    </a:p>
                    <a:p>
                      <a:pPr algn="ctr"/>
                      <a:r>
                        <a:rPr lang="fr-FR" sz="1200" dirty="0">
                          <a:effectLst/>
                          <a:latin typeface="+mn-lt"/>
                          <a:cs typeface="Times New Roman" panose="02020603050405020304" pitchFamily="18" charset="0"/>
                        </a:rPr>
                        <a:t>Québec</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1732021368"/>
                  </a:ext>
                </a:extLst>
              </a:tr>
              <a:tr h="55916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err="1">
                          <a:solidFill>
                            <a:srgbClr val="000000"/>
                          </a:solidFill>
                          <a:effectLst/>
                          <a:latin typeface="+mn-lt"/>
                          <a:ea typeface="Calibri" panose="020F0502020204030204" pitchFamily="34" charset="0"/>
                          <a:cs typeface="Times New Roman" panose="02020603050405020304" pitchFamily="18" charset="0"/>
                        </a:rPr>
                        <a:t>PhotoSulfo</a:t>
                      </a:r>
                      <a:r>
                        <a:rPr lang="en-US" sz="1200" b="1" dirty="0">
                          <a:solidFill>
                            <a:srgbClr val="000000"/>
                          </a:solidFill>
                          <a:effectLst/>
                          <a:latin typeface="+mn-lt"/>
                          <a:ea typeface="Calibri" panose="020F0502020204030204" pitchFamily="34" charset="0"/>
                          <a:cs typeface="Times New Roman" panose="02020603050405020304" pitchFamily="18" charset="0"/>
                        </a:rPr>
                        <a:t> - </a:t>
                      </a:r>
                      <a:r>
                        <a:rPr lang="fr-FR" sz="1200" b="0" i="0" u="none" strike="noStrike" dirty="0" err="1">
                          <a:solidFill>
                            <a:srgbClr val="000000"/>
                          </a:solidFill>
                          <a:effectLst/>
                          <a:latin typeface="+mn-lt"/>
                        </a:rPr>
                        <a:t>T</a:t>
                      </a:r>
                      <a:r>
                        <a:rPr lang="fr-FR" sz="1200" b="0" i="0" u="none" strike="noStrike" dirty="0">
                          <a:solidFill>
                            <a:srgbClr val="000000"/>
                          </a:solidFill>
                          <a:effectLst/>
                          <a:latin typeface="+mn-lt"/>
                        </a:rPr>
                        <a:t>. Besset</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solidFill>
                            <a:srgbClr val="000000"/>
                          </a:solidFill>
                          <a:effectLst/>
                          <a:latin typeface="+mn-lt"/>
                          <a:ea typeface="Calibri" panose="020F0502020204030204" pitchFamily="34" charset="0"/>
                          <a:cs typeface="Times New Roman" panose="02020603050405020304" pitchFamily="18" charset="0"/>
                        </a:rPr>
                        <a:t>COBRA</a:t>
                      </a: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r>
                        <a:rPr lang="fr-FR" sz="1200" dirty="0">
                          <a:solidFill>
                            <a:srgbClr val="000000"/>
                          </a:solidFill>
                          <a:effectLst/>
                          <a:latin typeface="+mn-lt"/>
                          <a:ea typeface="Calibri" panose="020F0502020204030204" pitchFamily="34" charset="0"/>
                          <a:cs typeface="Times New Roman" panose="02020603050405020304" pitchFamily="18" charset="0"/>
                        </a:rPr>
                        <a:t>Prof. H. Lebel (Univ. Montréal, Canada)</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effectLst/>
                          <a:latin typeface="+mn-lt"/>
                          <a:cs typeface="Times New Roman" panose="02020603050405020304" pitchFamily="18" charset="0"/>
                        </a:rPr>
                        <a:t>POSEY Jordan</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r>
                        <a:rPr lang="fr-FR" sz="1200" dirty="0">
                          <a:effectLst/>
                          <a:latin typeface="+mn-lt"/>
                          <a:cs typeface="Times New Roman" panose="02020603050405020304" pitchFamily="18" charset="0"/>
                        </a:rPr>
                        <a:t>ENSC Mulhouse</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1788868589"/>
                  </a:ext>
                </a:extLst>
              </a:tr>
              <a:tr h="857099">
                <a:tc>
                  <a:txBody>
                    <a:bodyPr/>
                    <a:lstStyle/>
                    <a:p>
                      <a:pPr algn="ctr"/>
                      <a:r>
                        <a:rPr lang="fr-FR" sz="1200" b="1" dirty="0" err="1">
                          <a:solidFill>
                            <a:srgbClr val="000000"/>
                          </a:solidFill>
                          <a:effectLst/>
                          <a:latin typeface="+mn-lt"/>
                          <a:ea typeface="Calibri" panose="020F0502020204030204" pitchFamily="34" charset="0"/>
                          <a:cs typeface="Times New Roman" panose="02020603050405020304" pitchFamily="18" charset="0"/>
                        </a:rPr>
                        <a:t>Pseudopeptides</a:t>
                      </a:r>
                      <a:r>
                        <a:rPr lang="fr-FR" sz="1200" b="1" dirty="0">
                          <a:solidFill>
                            <a:srgbClr val="000000"/>
                          </a:solidFill>
                          <a:effectLst/>
                          <a:latin typeface="+mn-lt"/>
                          <a:ea typeface="Calibri" panose="020F0502020204030204" pitchFamily="34" charset="0"/>
                          <a:cs typeface="Times New Roman" panose="02020603050405020304" pitchFamily="18" charset="0"/>
                        </a:rPr>
                        <a:t> - </a:t>
                      </a:r>
                      <a:r>
                        <a:rPr lang="fr-FR" sz="1200" b="0" dirty="0">
                          <a:solidFill>
                            <a:srgbClr val="000000"/>
                          </a:solidFill>
                          <a:effectLst/>
                          <a:latin typeface="+mn-lt"/>
                          <a:ea typeface="Calibri" panose="020F0502020204030204" pitchFamily="34" charset="0"/>
                          <a:cs typeface="Times New Roman" panose="02020603050405020304" pitchFamily="18" charset="0"/>
                        </a:rPr>
                        <a:t>P.-Y. Renard </a:t>
                      </a:r>
                      <a:endParaRPr lang="fr-FR" sz="1200" b="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solidFill>
                            <a:srgbClr val="000000"/>
                          </a:solidFill>
                          <a:effectLst/>
                          <a:latin typeface="+mn-lt"/>
                          <a:ea typeface="Calibri" panose="020F0502020204030204" pitchFamily="34" charset="0"/>
                          <a:cs typeface="Times New Roman" panose="02020603050405020304" pitchFamily="18" charset="0"/>
                        </a:rPr>
                        <a:t>COBRA</a:t>
                      </a: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r>
                        <a:rPr lang="en-US" sz="1200" dirty="0">
                          <a:solidFill>
                            <a:srgbClr val="000000"/>
                          </a:solidFill>
                          <a:effectLst/>
                          <a:latin typeface="+mn-lt"/>
                          <a:ea typeface="Calibri" panose="020F0502020204030204" pitchFamily="34" charset="0"/>
                          <a:cs typeface="Times New Roman" panose="02020603050405020304" pitchFamily="18" charset="0"/>
                        </a:rPr>
                        <a:t>Prof. A-M Papini (Univ. Florence, Italie)</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effectLst/>
                          <a:latin typeface="+mn-lt"/>
                          <a:cs typeface="Times New Roman" panose="02020603050405020304" pitchFamily="18" charset="0"/>
                        </a:rPr>
                        <a:t>BRENZINI BIAGIONI Francesco</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endParaRPr lang="fr-FR" sz="1200" dirty="0">
                        <a:effectLst/>
                        <a:latin typeface="+mn-lt"/>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2955026987"/>
                  </a:ext>
                </a:extLst>
              </a:tr>
              <a:tr h="559164">
                <a:tc>
                  <a:txBody>
                    <a:bodyPr/>
                    <a:lstStyle/>
                    <a:p>
                      <a:pPr algn="ctr"/>
                      <a:r>
                        <a:rPr lang="en-US" sz="1200" b="1" dirty="0">
                          <a:solidFill>
                            <a:srgbClr val="000000"/>
                          </a:solidFill>
                          <a:effectLst/>
                          <a:latin typeface="+mn-lt"/>
                          <a:ea typeface="Calibri" panose="020F0502020204030204" pitchFamily="34" charset="0"/>
                          <a:cs typeface="Times New Roman" panose="02020603050405020304" pitchFamily="18" charset="0"/>
                        </a:rPr>
                        <a:t>Select-CH-</a:t>
                      </a:r>
                      <a:r>
                        <a:rPr lang="en-US" sz="1200" b="1" dirty="0" err="1">
                          <a:solidFill>
                            <a:srgbClr val="000000"/>
                          </a:solidFill>
                          <a:effectLst/>
                          <a:latin typeface="+mn-lt"/>
                          <a:ea typeface="Calibri" panose="020F0502020204030204" pitchFamily="34" charset="0"/>
                          <a:cs typeface="Times New Roman" panose="02020603050405020304" pitchFamily="18" charset="0"/>
                        </a:rPr>
                        <a:t>Thiapyr</a:t>
                      </a:r>
                      <a:r>
                        <a:rPr lang="en-US" sz="1200" b="1" dirty="0">
                          <a:solidFill>
                            <a:srgbClr val="000000"/>
                          </a:solidFill>
                          <a:effectLst/>
                          <a:latin typeface="+mn-lt"/>
                          <a:ea typeface="Calibri" panose="020F0502020204030204" pitchFamily="34" charset="0"/>
                          <a:cs typeface="Times New Roman" panose="02020603050405020304" pitchFamily="18" charset="0"/>
                        </a:rPr>
                        <a:t> - C. Fruit </a:t>
                      </a: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r>
                        <a:rPr lang="fr-FR" sz="1200" dirty="0">
                          <a:solidFill>
                            <a:srgbClr val="000000"/>
                          </a:solidFill>
                          <a:effectLst/>
                          <a:latin typeface="+mn-lt"/>
                          <a:ea typeface="Calibri" panose="020F0502020204030204" pitchFamily="34" charset="0"/>
                          <a:cs typeface="Times New Roman" panose="02020603050405020304" pitchFamily="18" charset="0"/>
                        </a:rPr>
                        <a:t>COBRA</a:t>
                      </a: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r>
                        <a:rPr lang="en-US" sz="1200" dirty="0">
                          <a:solidFill>
                            <a:srgbClr val="000000"/>
                          </a:solidFill>
                          <a:effectLst/>
                          <a:latin typeface="+mn-lt"/>
                          <a:ea typeface="Calibri" panose="020F0502020204030204" pitchFamily="34" charset="0"/>
                          <a:cs typeface="Times New Roman" panose="02020603050405020304" pitchFamily="18" charset="0"/>
                        </a:rPr>
                        <a:t>Pr. F. </a:t>
                      </a:r>
                      <a:r>
                        <a:rPr lang="en-US" sz="1200" dirty="0" err="1">
                          <a:solidFill>
                            <a:srgbClr val="000000"/>
                          </a:solidFill>
                          <a:effectLst/>
                          <a:latin typeface="+mn-lt"/>
                          <a:ea typeface="Calibri" panose="020F0502020204030204" pitchFamily="34" charset="0"/>
                          <a:cs typeface="Times New Roman" panose="02020603050405020304" pitchFamily="18" charset="0"/>
                        </a:rPr>
                        <a:t>Bellina</a:t>
                      </a:r>
                      <a:r>
                        <a:rPr lang="en-US" sz="1200" dirty="0">
                          <a:solidFill>
                            <a:srgbClr val="000000"/>
                          </a:solidFill>
                          <a:effectLst/>
                          <a:latin typeface="+mn-lt"/>
                          <a:ea typeface="Calibri" panose="020F0502020204030204" pitchFamily="34" charset="0"/>
                          <a:cs typeface="Times New Roman" panose="02020603050405020304" pitchFamily="18" charset="0"/>
                        </a:rPr>
                        <a:t> (Univ. </a:t>
                      </a:r>
                      <a:r>
                        <a:rPr lang="en-US" sz="1200" dirty="0" err="1">
                          <a:solidFill>
                            <a:srgbClr val="000000"/>
                          </a:solidFill>
                          <a:effectLst/>
                          <a:latin typeface="+mn-lt"/>
                          <a:ea typeface="Calibri" panose="020F0502020204030204" pitchFamily="34" charset="0"/>
                          <a:cs typeface="Times New Roman" panose="02020603050405020304" pitchFamily="18" charset="0"/>
                        </a:rPr>
                        <a:t>Pise</a:t>
                      </a:r>
                      <a:r>
                        <a:rPr lang="en-US" sz="1200" dirty="0">
                          <a:solidFill>
                            <a:srgbClr val="000000"/>
                          </a:solidFill>
                          <a:effectLst/>
                          <a:latin typeface="+mn-lt"/>
                          <a:ea typeface="Calibri" panose="020F0502020204030204" pitchFamily="34" charset="0"/>
                          <a:cs typeface="Times New Roman" panose="02020603050405020304" pitchFamily="18" charset="0"/>
                        </a:rPr>
                        <a:t>, Italie)</a:t>
                      </a: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endParaRPr lang="fr-FR" sz="1200" dirty="0">
                        <a:effectLst/>
                        <a:latin typeface="+mn-lt"/>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endParaRPr lang="fr-FR" sz="1200" dirty="0">
                        <a:effectLst/>
                        <a:latin typeface="+mn-lt"/>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834353397"/>
                  </a:ext>
                </a:extLst>
              </a:tr>
              <a:tr h="633189">
                <a:tc>
                  <a:txBody>
                    <a:bodyPr/>
                    <a:lstStyle/>
                    <a:p>
                      <a:pPr algn="ct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endParaRPr lang="fr-FR" sz="1200" dirty="0">
                        <a:effectLst/>
                        <a:latin typeface="+mn-lt"/>
                        <a:ea typeface="Calibri" panose="020F0502020204030204" pitchFamily="34" charset="0"/>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6E0B4"/>
                    </a:solidFill>
                  </a:tcPr>
                </a:tc>
                <a:tc>
                  <a:txBody>
                    <a:bodyPr/>
                    <a:lstStyle/>
                    <a:p>
                      <a:pPr algn="ctr"/>
                      <a:endParaRPr lang="fr-FR" sz="1200" dirty="0">
                        <a:effectLst/>
                        <a:latin typeface="+mn-lt"/>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tc>
                  <a:txBody>
                    <a:bodyPr/>
                    <a:lstStyle/>
                    <a:p>
                      <a:pPr algn="ctr"/>
                      <a:endParaRPr lang="fr-FR" sz="1200" dirty="0">
                        <a:effectLst/>
                        <a:latin typeface="+mn-lt"/>
                        <a:cs typeface="Times New Roman" panose="02020603050405020304" pitchFamily="18" charset="0"/>
                      </a:endParaRPr>
                    </a:p>
                  </a:txBody>
                  <a:tcPr marL="6925" marR="6925" marT="69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3F9FA"/>
                    </a:solidFill>
                  </a:tcPr>
                </a:tc>
                <a:extLst>
                  <a:ext uri="{0D108BD9-81ED-4DB2-BD59-A6C34878D82A}">
                    <a16:rowId xmlns:a16="http://schemas.microsoft.com/office/drawing/2014/main" val="3984832980"/>
                  </a:ext>
                </a:extLst>
              </a:tr>
            </a:tbl>
          </a:graphicData>
        </a:graphic>
      </p:graphicFrame>
    </p:spTree>
    <p:extLst>
      <p:ext uri="{BB962C8B-B14F-4D97-AF65-F5344CB8AC3E}">
        <p14:creationId xmlns:p14="http://schemas.microsoft.com/office/powerpoint/2010/main" val="2980841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34923" y="0"/>
            <a:ext cx="8474149" cy="1143000"/>
          </a:xfrm>
        </p:spPr>
        <p:txBody>
          <a:bodyPr/>
          <a:lstStyle/>
          <a:p>
            <a:pPr eaLnBrk="1" hangingPunct="1"/>
            <a:r>
              <a:rPr lang="fr-FR" sz="4000" dirty="0"/>
              <a:t>Nouveaux doctorants</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15</a:t>
            </a:fld>
            <a:endParaRPr lang="fr-FR"/>
          </a:p>
        </p:txBody>
      </p:sp>
      <p:sp>
        <p:nvSpPr>
          <p:cNvPr id="7" name="ZoneTexte 6">
            <a:extLst>
              <a:ext uri="{FF2B5EF4-FFF2-40B4-BE49-F238E27FC236}">
                <a16:creationId xmlns:a16="http://schemas.microsoft.com/office/drawing/2014/main" id="{2E5A8015-5679-454B-A52B-5F2F39A0AA53}"/>
              </a:ext>
            </a:extLst>
          </p:cNvPr>
          <p:cNvSpPr txBox="1"/>
          <p:nvPr/>
        </p:nvSpPr>
        <p:spPr>
          <a:xfrm>
            <a:off x="3566320" y="1268413"/>
            <a:ext cx="2531462" cy="369332"/>
          </a:xfrm>
          <a:prstGeom prst="rect">
            <a:avLst/>
          </a:prstGeom>
          <a:noFill/>
        </p:spPr>
        <p:txBody>
          <a:bodyPr wrap="none" rtlCol="0">
            <a:spAutoFit/>
          </a:bodyPr>
          <a:lstStyle/>
          <a:p>
            <a:r>
              <a:rPr lang="fr-FR" b="1" dirty="0"/>
              <a:t>Autres Financements</a:t>
            </a:r>
          </a:p>
        </p:txBody>
      </p:sp>
      <p:graphicFrame>
        <p:nvGraphicFramePr>
          <p:cNvPr id="6" name="Tableau 5">
            <a:extLst>
              <a:ext uri="{FF2B5EF4-FFF2-40B4-BE49-F238E27FC236}">
                <a16:creationId xmlns:a16="http://schemas.microsoft.com/office/drawing/2014/main" id="{83CB0AE1-5CD3-8C06-7BB6-3E6FBE8BA8D6}"/>
              </a:ext>
            </a:extLst>
          </p:cNvPr>
          <p:cNvGraphicFramePr>
            <a:graphicFrameLocks noGrp="1"/>
          </p:cNvGraphicFramePr>
          <p:nvPr>
            <p:extLst>
              <p:ext uri="{D42A27DB-BD31-4B8C-83A1-F6EECF244321}">
                <p14:modId xmlns:p14="http://schemas.microsoft.com/office/powerpoint/2010/main" val="718455411"/>
              </p:ext>
            </p:extLst>
          </p:nvPr>
        </p:nvGraphicFramePr>
        <p:xfrm>
          <a:off x="78523" y="1859381"/>
          <a:ext cx="8963877" cy="4952317"/>
        </p:xfrm>
        <a:graphic>
          <a:graphicData uri="http://schemas.openxmlformats.org/drawingml/2006/table">
            <a:tbl>
              <a:tblPr/>
              <a:tblGrid>
                <a:gridCol w="1676756">
                  <a:extLst>
                    <a:ext uri="{9D8B030D-6E8A-4147-A177-3AD203B41FA5}">
                      <a16:colId xmlns:a16="http://schemas.microsoft.com/office/drawing/2014/main" val="2215114488"/>
                    </a:ext>
                  </a:extLst>
                </a:gridCol>
                <a:gridCol w="1851637">
                  <a:extLst>
                    <a:ext uri="{9D8B030D-6E8A-4147-A177-3AD203B41FA5}">
                      <a16:colId xmlns:a16="http://schemas.microsoft.com/office/drawing/2014/main" val="173797508"/>
                    </a:ext>
                  </a:extLst>
                </a:gridCol>
                <a:gridCol w="38423">
                  <a:extLst>
                    <a:ext uri="{9D8B030D-6E8A-4147-A177-3AD203B41FA5}">
                      <a16:colId xmlns:a16="http://schemas.microsoft.com/office/drawing/2014/main" val="3889952433"/>
                    </a:ext>
                  </a:extLst>
                </a:gridCol>
                <a:gridCol w="1585059">
                  <a:extLst>
                    <a:ext uri="{9D8B030D-6E8A-4147-A177-3AD203B41FA5}">
                      <a16:colId xmlns:a16="http://schemas.microsoft.com/office/drawing/2014/main" val="1500655594"/>
                    </a:ext>
                  </a:extLst>
                </a:gridCol>
                <a:gridCol w="1912551">
                  <a:extLst>
                    <a:ext uri="{9D8B030D-6E8A-4147-A177-3AD203B41FA5}">
                      <a16:colId xmlns:a16="http://schemas.microsoft.com/office/drawing/2014/main" val="2608322744"/>
                    </a:ext>
                  </a:extLst>
                </a:gridCol>
                <a:gridCol w="1899451">
                  <a:extLst>
                    <a:ext uri="{9D8B030D-6E8A-4147-A177-3AD203B41FA5}">
                      <a16:colId xmlns:a16="http://schemas.microsoft.com/office/drawing/2014/main" val="1759434512"/>
                    </a:ext>
                  </a:extLst>
                </a:gridCol>
              </a:tblGrid>
              <a:tr h="211806">
                <a:tc>
                  <a:txBody>
                    <a:bodyPr/>
                    <a:lstStyle/>
                    <a:p>
                      <a:r>
                        <a:rPr lang="fr-FR" sz="1200" b="1" u="sng">
                          <a:effectLst/>
                          <a:latin typeface="+mn-lt"/>
                          <a:ea typeface="Calibri" panose="020F0502020204030204" pitchFamily="34" charset="0"/>
                          <a:cs typeface="Times New Roman" panose="02020603050405020304" pitchFamily="18" charset="0"/>
                        </a:rPr>
                        <a:t>URN</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gridSpan="2">
                  <a:txBody>
                    <a:bodyPr/>
                    <a:lstStyle/>
                    <a:p>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hMerge="1">
                  <a:txBody>
                    <a:bodyPr/>
                    <a:lstStyle/>
                    <a:p>
                      <a:endParaRPr lang="fr-FR"/>
                    </a:p>
                  </a:txBody>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extLst>
                  <a:ext uri="{0D108BD9-81ED-4DB2-BD59-A6C34878D82A}">
                    <a16:rowId xmlns:a16="http://schemas.microsoft.com/office/drawing/2014/main" val="2245141686"/>
                  </a:ext>
                </a:extLst>
              </a:tr>
              <a:tr h="31970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b="1" dirty="0">
                          <a:effectLst/>
                          <a:latin typeface="+mn-lt"/>
                          <a:ea typeface="Calibri" panose="020F0502020204030204" pitchFamily="34" charset="0"/>
                          <a:cs typeface="Times New Roman" panose="02020603050405020304" pitchFamily="18" charset="0"/>
                        </a:rPr>
                        <a:t>CIFRE</a:t>
                      </a:r>
                      <a:r>
                        <a:rPr lang="fr-FR" sz="1200" dirty="0">
                          <a:effectLst/>
                          <a:latin typeface="+mn-lt"/>
                          <a:ea typeface="Calibri" panose="020F0502020204030204" pitchFamily="34" charset="0"/>
                          <a:cs typeface="Times New Roman" panose="02020603050405020304" pitchFamily="18" charset="0"/>
                        </a:rPr>
                        <a:t> (Paul Boyé Technologies)</a:t>
                      </a:r>
                    </a:p>
                  </a:txBody>
                  <a:tcPr marL="9880" marR="9880" marT="9880" marB="0" anchor="ctr">
                    <a:lnL>
                      <a:noFill/>
                    </a:lnL>
                    <a:lnR>
                      <a:noFill/>
                    </a:lnR>
                    <a:lnT>
                      <a:noFill/>
                    </a:lnT>
                    <a:lnB>
                      <a:noFill/>
                    </a:lnB>
                    <a:solidFill>
                      <a:srgbClr val="C6E0B4"/>
                    </a:solidFill>
                  </a:tcPr>
                </a:tc>
                <a:tc>
                  <a:txBody>
                    <a:bodyPr/>
                    <a:lstStyle/>
                    <a:p>
                      <a:pPr algn="ctr"/>
                      <a:r>
                        <a:rPr lang="fr-FR" sz="1200" dirty="0">
                          <a:effectLst/>
                          <a:latin typeface="+mn-lt"/>
                          <a:ea typeface="Calibri" panose="020F0502020204030204" pitchFamily="34" charset="0"/>
                          <a:cs typeface="Times New Roman" panose="02020603050405020304" pitchFamily="18" charset="0"/>
                        </a:rPr>
                        <a:t>F. ESTOUR/L. LEBRUN</a:t>
                      </a:r>
                    </a:p>
                  </a:txBody>
                  <a:tcPr marL="9880" marR="9880" marT="9880" marB="0" anchor="ctr">
                    <a:lnL>
                      <a:noFill/>
                    </a:lnL>
                    <a:lnR>
                      <a:noFill/>
                    </a:lnR>
                    <a:lnT>
                      <a:noFill/>
                    </a:lnT>
                    <a:lnB>
                      <a:noFill/>
                    </a:lnB>
                  </a:tcPr>
                </a:tc>
                <a:tc gridSpan="2">
                  <a:txBody>
                    <a:bodyPr/>
                    <a:lstStyle/>
                    <a:p>
                      <a:pPr algn="ctr"/>
                      <a:r>
                        <a:rPr lang="fr-FR" sz="1200" dirty="0">
                          <a:effectLst/>
                          <a:latin typeface="+mn-lt"/>
                          <a:ea typeface="Calibri" panose="020F0502020204030204" pitchFamily="34" charset="0"/>
                          <a:cs typeface="Times New Roman" panose="02020603050405020304" pitchFamily="18" charset="0"/>
                        </a:rPr>
                        <a:t>COBRA/PBS</a:t>
                      </a: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200" dirty="0" err="1">
                          <a:effectLst/>
                          <a:latin typeface="+mn-lt"/>
                          <a:cs typeface="Times New Roman" panose="02020603050405020304" pitchFamily="18" charset="0"/>
                        </a:rPr>
                        <a:t>Letort</a:t>
                      </a:r>
                      <a:r>
                        <a:rPr lang="fr-FR" sz="1200" dirty="0">
                          <a:effectLst/>
                          <a:latin typeface="+mn-lt"/>
                          <a:cs typeface="Times New Roman" panose="02020603050405020304" pitchFamily="18" charset="0"/>
                        </a:rPr>
                        <a:t> Nathan </a:t>
                      </a:r>
                    </a:p>
                  </a:txBody>
                  <a:tcPr marL="9880" marR="9880" marT="9880" marB="0" anchor="ctr">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mn-lt"/>
                          <a:cs typeface="Times New Roman" panose="02020603050405020304" pitchFamily="18" charset="0"/>
                        </a:rPr>
                        <a:t>Master en chimie, Univ Sherbrooke / ESCOM </a:t>
                      </a:r>
                    </a:p>
                  </a:txBody>
                  <a:tcPr marL="9880" marR="9880" marT="9880" marB="0" anchor="ctr">
                    <a:lnL>
                      <a:noFill/>
                    </a:lnL>
                    <a:lnR>
                      <a:noFill/>
                    </a:lnR>
                    <a:lnT>
                      <a:noFill/>
                    </a:lnT>
                    <a:lnB>
                      <a:noFill/>
                    </a:lnB>
                  </a:tcPr>
                </a:tc>
                <a:extLst>
                  <a:ext uri="{0D108BD9-81ED-4DB2-BD59-A6C34878D82A}">
                    <a16:rowId xmlns:a16="http://schemas.microsoft.com/office/drawing/2014/main" val="640209967"/>
                  </a:ext>
                </a:extLst>
              </a:tr>
              <a:tr h="237116">
                <a:tc>
                  <a:txBody>
                    <a:bodyPr/>
                    <a:lstStyle/>
                    <a:p>
                      <a:pPr marL="0" algn="ctr" defTabSz="914400" rtl="0" eaLnBrk="1" latinLnBrk="0" hangingPunct="1"/>
                      <a:endParaRPr lang="fr-FR" sz="1200" b="1" kern="1200" dirty="0">
                        <a:solidFill>
                          <a:srgbClr val="000000"/>
                        </a:solidFill>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pPr marL="0" algn="ctr" defTabSz="914400" rtl="0" eaLnBrk="1" latinLnBrk="0" hangingPunct="1"/>
                      <a:endParaRPr lang="fr-FR" sz="1200" kern="1200" dirty="0">
                        <a:solidFill>
                          <a:schemeClr val="tx1"/>
                        </a:solidFill>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pPr marL="0" algn="ctr" defTabSz="914400" rtl="0" eaLnBrk="1" latinLnBrk="0" hangingPunct="1"/>
                      <a:endParaRPr lang="fr-FR" sz="1200" kern="1200" dirty="0">
                        <a:solidFill>
                          <a:srgbClr val="000000"/>
                        </a:solidFill>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pPr algn="l"/>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1966179512"/>
                  </a:ext>
                </a:extLst>
              </a:tr>
              <a:tr h="284407">
                <a:tc>
                  <a:txBody>
                    <a:bodyPr/>
                    <a:lstStyle/>
                    <a:p>
                      <a:pPr marL="0" algn="ctr" defTabSz="914400" rtl="0" eaLnBrk="1" latinLnBrk="0" hangingPunct="1"/>
                      <a:endParaRPr lang="fr-FR" sz="1200" b="1" kern="1200" dirty="0">
                        <a:solidFill>
                          <a:srgbClr val="000000"/>
                        </a:solidFill>
                        <a:effectLst/>
                        <a:latin typeface="+mn-lt"/>
                        <a:ea typeface="+mn-ea"/>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pPr marL="0" algn="ctr" defTabSz="914400" rtl="0" eaLnBrk="1" latinLnBrk="0" hangingPunct="1"/>
                      <a:endParaRPr lang="fr-FR" sz="1200" kern="1200" dirty="0">
                        <a:solidFill>
                          <a:schemeClr val="tx1"/>
                        </a:solidFill>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pPr marL="0" algn="ctr" defTabSz="914400" rtl="0" eaLnBrk="1" latinLnBrk="0" hangingPunct="1"/>
                      <a:endParaRPr lang="fr-FR" sz="1200" kern="1200" dirty="0">
                        <a:solidFill>
                          <a:srgbClr val="000000"/>
                        </a:solidFill>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pPr algn="l"/>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2853487872"/>
                  </a:ext>
                </a:extLst>
              </a:tr>
              <a:tr h="211806">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pPr algn="l"/>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1884415275"/>
                  </a:ext>
                </a:extLst>
              </a:tr>
              <a:tr h="211806">
                <a:tc>
                  <a:txBody>
                    <a:bodyPr/>
                    <a:lstStyle/>
                    <a:p>
                      <a:r>
                        <a:rPr lang="fr-FR" sz="1200" b="1" u="sng">
                          <a:effectLst/>
                          <a:latin typeface="+mn-lt"/>
                          <a:ea typeface="Calibri" panose="020F0502020204030204" pitchFamily="34" charset="0"/>
                          <a:cs typeface="Times New Roman" panose="02020603050405020304" pitchFamily="18" charset="0"/>
                        </a:rPr>
                        <a:t>INSA</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gridSpan="2">
                  <a:txBody>
                    <a:bodyPr/>
                    <a:lstStyle/>
                    <a:p>
                      <a:r>
                        <a:rPr lang="fr-FR" sz="1200">
                          <a:solidFill>
                            <a:srgbClr val="000000"/>
                          </a:solidFill>
                          <a:effectLst/>
                          <a:latin typeface="+mn-lt"/>
                          <a:ea typeface="Calibri" panose="020F0502020204030204" pitchFamily="34" charset="0"/>
                          <a:cs typeface="Times New Roman" panose="02020603050405020304" pitchFamily="18" charset="0"/>
                        </a:rPr>
                        <a:t> </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pPr algn="l"/>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extLst>
                  <a:ext uri="{0D108BD9-81ED-4DB2-BD59-A6C34878D82A}">
                    <a16:rowId xmlns:a16="http://schemas.microsoft.com/office/drawing/2014/main" val="993074455"/>
                  </a:ext>
                </a:extLst>
              </a:tr>
              <a:tr h="211806">
                <a:tc>
                  <a:txBody>
                    <a:bodyPr/>
                    <a:lstStyle/>
                    <a:p>
                      <a:pPr algn="ctr"/>
                      <a:r>
                        <a:rPr lang="fr-FR" sz="1200" b="1" dirty="0">
                          <a:effectLst/>
                          <a:latin typeface="+mn-lt"/>
                          <a:ea typeface="Calibri" panose="020F0502020204030204" pitchFamily="34" charset="0"/>
                          <a:cs typeface="Times New Roman" panose="02020603050405020304" pitchFamily="18" charset="0"/>
                        </a:rPr>
                        <a:t>ANR</a:t>
                      </a:r>
                    </a:p>
                  </a:txBody>
                  <a:tcPr marL="9880" marR="9880" marT="9880" marB="0" anchor="ctr">
                    <a:lnL>
                      <a:noFill/>
                    </a:lnL>
                    <a:lnR>
                      <a:noFill/>
                    </a:lnR>
                    <a:lnT>
                      <a:noFill/>
                    </a:lnT>
                    <a:lnB>
                      <a:noFill/>
                    </a:lnB>
                    <a:solidFill>
                      <a:srgbClr val="C6E0B4"/>
                    </a:solidFill>
                  </a:tcPr>
                </a:tc>
                <a:tc>
                  <a:txBody>
                    <a:bodyPr/>
                    <a:lstStyle/>
                    <a:p>
                      <a:pPr algn="ctr"/>
                      <a:r>
                        <a:rPr lang="fr-FR" sz="1200" dirty="0">
                          <a:effectLst/>
                          <a:latin typeface="+mn-lt"/>
                          <a:ea typeface="Calibri" panose="020F0502020204030204" pitchFamily="34" charset="0"/>
                          <a:cs typeface="Times New Roman" panose="02020603050405020304" pitchFamily="18" charset="0"/>
                        </a:rPr>
                        <a:t>JF BRIERE / C SCHNEIDER</a:t>
                      </a:r>
                    </a:p>
                  </a:txBody>
                  <a:tcPr marL="9880" marR="9880" marT="9880" marB="0" anchor="ctr">
                    <a:lnL>
                      <a:noFill/>
                    </a:lnL>
                    <a:lnR>
                      <a:noFill/>
                    </a:lnR>
                    <a:lnT>
                      <a:noFill/>
                    </a:lnT>
                    <a:lnB>
                      <a:noFill/>
                    </a:lnB>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Times New Roman" panose="02020603050405020304" pitchFamily="18" charset="0"/>
                        </a:rPr>
                        <a:t>COBRA</a:t>
                      </a: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Times New Roman" panose="02020603050405020304" pitchFamily="18" charset="0"/>
                        </a:rPr>
                        <a:t>DIETSCH Aurore</a:t>
                      </a:r>
                    </a:p>
                  </a:txBody>
                  <a:tcPr marL="9880" marR="9880" marT="9880" marB="0" anchor="ctr">
                    <a:lnL>
                      <a:noFill/>
                    </a:lnL>
                    <a:lnR>
                      <a:noFill/>
                    </a:lnR>
                    <a:lnT>
                      <a:noFill/>
                    </a:lnT>
                    <a:lnB>
                      <a:noFill/>
                    </a:lnB>
                  </a:tcPr>
                </a:tc>
                <a:tc>
                  <a:txBody>
                    <a:bodyPr/>
                    <a:lstStyle/>
                    <a:p>
                      <a:pPr algn="l"/>
                      <a:r>
                        <a:rPr lang="fr-FR" sz="1200" dirty="0">
                          <a:effectLst/>
                          <a:latin typeface="+mn-lt"/>
                          <a:cs typeface="Times New Roman" panose="02020603050405020304" pitchFamily="18" charset="0"/>
                        </a:rPr>
                        <a:t>ECPM Strasbourg</a:t>
                      </a:r>
                    </a:p>
                  </a:txBody>
                  <a:tcPr marL="9880" marR="9880" marT="9880" marB="0" anchor="ctr">
                    <a:lnL>
                      <a:noFill/>
                    </a:lnL>
                    <a:lnR>
                      <a:noFill/>
                    </a:lnR>
                    <a:lnT>
                      <a:noFill/>
                    </a:lnT>
                    <a:lnB>
                      <a:noFill/>
                    </a:lnB>
                  </a:tcPr>
                </a:tc>
                <a:extLst>
                  <a:ext uri="{0D108BD9-81ED-4DB2-BD59-A6C34878D82A}">
                    <a16:rowId xmlns:a16="http://schemas.microsoft.com/office/drawing/2014/main" val="4051614992"/>
                  </a:ext>
                </a:extLst>
              </a:tr>
              <a:tr h="211806">
                <a:tc>
                  <a:txBody>
                    <a:bodyPr/>
                    <a:lstStyle/>
                    <a:p>
                      <a:pPr marL="0" algn="ctr" defTabSz="914400" rtl="0" eaLnBrk="1" latinLnBrk="0" hangingPunct="1"/>
                      <a:r>
                        <a:rPr lang="fr-FR" sz="1200" b="1" kern="1200" dirty="0">
                          <a:solidFill>
                            <a:srgbClr val="000000"/>
                          </a:solidFill>
                          <a:effectLst/>
                          <a:latin typeface="+mn-lt"/>
                          <a:ea typeface="+mn-ea"/>
                          <a:cs typeface="Times New Roman" panose="02020603050405020304" pitchFamily="18" charset="0"/>
                        </a:rPr>
                        <a:t>ANR</a:t>
                      </a:r>
                    </a:p>
                  </a:txBody>
                  <a:tcPr marL="9880" marR="9880" marT="9880" marB="0" anchor="ctr">
                    <a:lnL>
                      <a:noFill/>
                    </a:lnL>
                    <a:lnR>
                      <a:noFill/>
                    </a:lnR>
                    <a:lnT>
                      <a:noFill/>
                    </a:lnT>
                    <a:lnB>
                      <a:noFill/>
                    </a:lnB>
                    <a:solidFill>
                      <a:srgbClr val="C6E0B4"/>
                    </a:solidFill>
                  </a:tcPr>
                </a:tc>
                <a:tc>
                  <a:txBody>
                    <a:bodyPr/>
                    <a:lstStyle/>
                    <a:p>
                      <a:pPr marL="0" algn="ctr" defTabSz="914400" rtl="0" eaLnBrk="1" latinLnBrk="0" hangingPunct="1"/>
                      <a:r>
                        <a:rPr lang="fr-FR" sz="1200" kern="1200" dirty="0" err="1">
                          <a:solidFill>
                            <a:schemeClr val="tx1"/>
                          </a:solidFill>
                          <a:effectLst/>
                          <a:latin typeface="+mn-lt"/>
                          <a:ea typeface="+mn-ea"/>
                          <a:cs typeface="Times New Roman" panose="02020603050405020304" pitchFamily="18" charset="0"/>
                        </a:rPr>
                        <a:t>T</a:t>
                      </a:r>
                      <a:r>
                        <a:rPr lang="fr-FR" sz="1200" kern="1200" dirty="0">
                          <a:solidFill>
                            <a:schemeClr val="tx1"/>
                          </a:solidFill>
                          <a:effectLst/>
                          <a:latin typeface="+mn-lt"/>
                          <a:ea typeface="+mn-ea"/>
                          <a:cs typeface="Times New Roman" panose="02020603050405020304" pitchFamily="18" charset="0"/>
                        </a:rPr>
                        <a:t> POISSON</a:t>
                      </a:r>
                    </a:p>
                  </a:txBody>
                  <a:tcPr marL="9880" marR="9880" marT="9880" marB="0" anchor="ctr">
                    <a:lnL>
                      <a:noFill/>
                    </a:lnL>
                    <a:lnR>
                      <a:noFill/>
                    </a:lnR>
                    <a:lnT>
                      <a:noFill/>
                    </a:lnT>
                    <a:lnB>
                      <a:noFill/>
                    </a:lnB>
                  </a:tcPr>
                </a:tc>
                <a:tc gridSpan="2">
                  <a:txBody>
                    <a:bodyPr/>
                    <a:lstStyle/>
                    <a:p>
                      <a:pPr marL="0" algn="ctr" defTabSz="914400" rtl="0" eaLnBrk="1" latinLnBrk="0" hangingPunct="1"/>
                      <a:r>
                        <a:rPr lang="fr-FR" sz="1200" kern="1200" dirty="0">
                          <a:solidFill>
                            <a:srgbClr val="000000"/>
                          </a:solidFill>
                          <a:effectLst/>
                          <a:latin typeface="+mn-lt"/>
                          <a:ea typeface="+mn-ea"/>
                          <a:cs typeface="Times New Roman" panose="02020603050405020304" pitchFamily="18" charset="0"/>
                        </a:rPr>
                        <a:t>COBRA</a:t>
                      </a: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r>
                        <a:rPr lang="fr-FR" sz="1200" dirty="0">
                          <a:effectLst/>
                          <a:latin typeface="+mn-lt"/>
                          <a:cs typeface="Times New Roman" panose="02020603050405020304" pitchFamily="18" charset="0"/>
                        </a:rPr>
                        <a:t>BOUDET Cécile</a:t>
                      </a:r>
                    </a:p>
                  </a:txBody>
                  <a:tcPr marL="9880" marR="9880" marT="9880" marB="0" anchor="ctr">
                    <a:lnL>
                      <a:noFill/>
                    </a:lnL>
                    <a:lnR>
                      <a:noFill/>
                    </a:lnR>
                    <a:lnT>
                      <a:noFill/>
                    </a:lnT>
                    <a:lnB>
                      <a:noFill/>
                    </a:lnB>
                  </a:tcPr>
                </a:tc>
                <a:tc>
                  <a:txBody>
                    <a:bodyPr/>
                    <a:lstStyle/>
                    <a:p>
                      <a:pPr algn="l"/>
                      <a:r>
                        <a:rPr lang="fr-FR" sz="1200" dirty="0">
                          <a:effectLst/>
                          <a:latin typeface="+mn-lt"/>
                          <a:cs typeface="Times New Roman" panose="02020603050405020304" pitchFamily="18" charset="0"/>
                        </a:rPr>
                        <a:t>ENSC Rennes</a:t>
                      </a:r>
                    </a:p>
                  </a:txBody>
                  <a:tcPr marL="9880" marR="9880" marT="9880" marB="0" anchor="ctr">
                    <a:lnL>
                      <a:noFill/>
                    </a:lnL>
                    <a:lnR>
                      <a:noFill/>
                    </a:lnR>
                    <a:lnT>
                      <a:noFill/>
                    </a:lnT>
                    <a:lnB>
                      <a:noFill/>
                    </a:lnB>
                  </a:tcPr>
                </a:tc>
                <a:extLst>
                  <a:ext uri="{0D108BD9-81ED-4DB2-BD59-A6C34878D82A}">
                    <a16:rowId xmlns:a16="http://schemas.microsoft.com/office/drawing/2014/main" val="3571872651"/>
                  </a:ext>
                </a:extLst>
              </a:tr>
              <a:tr h="211806">
                <a:tc>
                  <a:txBody>
                    <a:bodyPr/>
                    <a:lstStyle/>
                    <a:p>
                      <a:pPr algn="ctr"/>
                      <a:r>
                        <a:rPr lang="fr-FR" sz="1200" b="1" dirty="0">
                          <a:effectLst/>
                          <a:latin typeface="+mn-lt"/>
                          <a:ea typeface="Calibri" panose="020F0502020204030204" pitchFamily="34" charset="0"/>
                          <a:cs typeface="Times New Roman" panose="02020603050405020304" pitchFamily="18" charset="0"/>
                        </a:rPr>
                        <a:t>ANR</a:t>
                      </a:r>
                    </a:p>
                  </a:txBody>
                  <a:tcPr marL="9880" marR="9880" marT="9880" marB="0" anchor="ctr">
                    <a:lnL>
                      <a:noFill/>
                    </a:lnL>
                    <a:lnR>
                      <a:noFill/>
                    </a:lnR>
                    <a:lnT>
                      <a:noFill/>
                    </a:lnT>
                    <a:lnB>
                      <a:noFill/>
                    </a:lnB>
                    <a:solidFill>
                      <a:srgbClr val="C6E0B4"/>
                    </a:solidFill>
                  </a:tcPr>
                </a:tc>
                <a:tc>
                  <a:txBody>
                    <a:bodyPr/>
                    <a:lstStyle/>
                    <a:p>
                      <a:pPr algn="ctr"/>
                      <a:r>
                        <a:rPr lang="fr-FR" sz="1200" dirty="0" err="1">
                          <a:effectLst/>
                          <a:latin typeface="+mn-lt"/>
                          <a:ea typeface="Calibri" panose="020F0502020204030204" pitchFamily="34" charset="0"/>
                          <a:cs typeface="Times New Roman" panose="02020603050405020304" pitchFamily="18" charset="0"/>
                        </a:rPr>
                        <a:t>T</a:t>
                      </a:r>
                      <a:r>
                        <a:rPr lang="fr-FR" sz="1200" dirty="0">
                          <a:effectLst/>
                          <a:latin typeface="+mn-lt"/>
                          <a:ea typeface="Calibri" panose="020F0502020204030204" pitchFamily="34" charset="0"/>
                          <a:cs typeface="Times New Roman" panose="02020603050405020304" pitchFamily="18" charset="0"/>
                        </a:rPr>
                        <a:t> BESSET</a:t>
                      </a:r>
                    </a:p>
                  </a:txBody>
                  <a:tcPr marL="9880" marR="9880" marT="9880" marB="0" anchor="ctr">
                    <a:lnL>
                      <a:noFill/>
                    </a:lnL>
                    <a:lnR>
                      <a:noFill/>
                    </a:lnR>
                    <a:lnT>
                      <a:noFill/>
                    </a:lnT>
                    <a:lnB>
                      <a:noFill/>
                    </a:lnB>
                  </a:tcPr>
                </a:tc>
                <a:tc gridSpan="2">
                  <a:txBody>
                    <a:bodyPr/>
                    <a:lstStyle/>
                    <a:p>
                      <a:pPr algn="ctr"/>
                      <a:r>
                        <a:rPr lang="fr-FR" sz="1200" dirty="0">
                          <a:effectLst/>
                          <a:latin typeface="+mn-lt"/>
                          <a:ea typeface="Calibri" panose="020F0502020204030204" pitchFamily="34" charset="0"/>
                          <a:cs typeface="Times New Roman" panose="02020603050405020304" pitchFamily="18" charset="0"/>
                        </a:rPr>
                        <a:t>COBRA</a:t>
                      </a: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r>
                        <a:rPr lang="fr-FR" sz="1200" dirty="0">
                          <a:effectLst/>
                          <a:latin typeface="+mn-lt"/>
                          <a:cs typeface="Times New Roman" panose="02020603050405020304" pitchFamily="18" charset="0"/>
                        </a:rPr>
                        <a:t>HERRERA</a:t>
                      </a:r>
                    </a:p>
                  </a:txBody>
                  <a:tcPr marL="9880" marR="9880" marT="9880" marB="0" anchor="ctr">
                    <a:lnL>
                      <a:noFill/>
                    </a:lnL>
                    <a:lnR>
                      <a:noFill/>
                    </a:lnR>
                    <a:lnT>
                      <a:noFill/>
                    </a:lnT>
                    <a:lnB>
                      <a:noFill/>
                    </a:lnB>
                  </a:tcPr>
                </a:tc>
                <a:tc>
                  <a:txBody>
                    <a:bodyPr/>
                    <a:lstStyle/>
                    <a:p>
                      <a:pPr algn="l"/>
                      <a:r>
                        <a:rPr lang="fr-FR" sz="1200" dirty="0">
                          <a:effectLst/>
                          <a:latin typeface="+mn-lt"/>
                          <a:cs typeface="Times New Roman" panose="02020603050405020304" pitchFamily="18" charset="0"/>
                        </a:rPr>
                        <a:t>M2R Grenoble - Alpes</a:t>
                      </a:r>
                    </a:p>
                  </a:txBody>
                  <a:tcPr marL="9880" marR="9880" marT="9880" marB="0" anchor="ctr">
                    <a:lnL>
                      <a:noFill/>
                    </a:lnL>
                    <a:lnR>
                      <a:noFill/>
                    </a:lnR>
                    <a:lnT>
                      <a:noFill/>
                    </a:lnT>
                    <a:lnB>
                      <a:noFill/>
                    </a:lnB>
                  </a:tcPr>
                </a:tc>
                <a:extLst>
                  <a:ext uri="{0D108BD9-81ED-4DB2-BD59-A6C34878D82A}">
                    <a16:rowId xmlns:a16="http://schemas.microsoft.com/office/drawing/2014/main" val="1576348123"/>
                  </a:ext>
                </a:extLst>
              </a:tr>
              <a:tr h="211806">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2483889002"/>
                  </a:ext>
                </a:extLst>
              </a:tr>
              <a:tr h="211806">
                <a:tc>
                  <a:txBody>
                    <a:bodyPr/>
                    <a:lstStyle/>
                    <a:p>
                      <a:r>
                        <a:rPr lang="fr-FR" sz="1200" b="1" u="sng">
                          <a:effectLst/>
                          <a:latin typeface="+mn-lt"/>
                          <a:ea typeface="Calibri" panose="020F0502020204030204" pitchFamily="34" charset="0"/>
                          <a:cs typeface="Times New Roman" panose="02020603050405020304" pitchFamily="18" charset="0"/>
                        </a:rPr>
                        <a:t>ULHN</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a:txBody>
                    <a:bodyPr/>
                    <a:lstStyle/>
                    <a:p>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gridSpan="2">
                  <a:txBody>
                    <a:bodyPr/>
                    <a:lstStyle/>
                    <a:p>
                      <a:r>
                        <a:rPr lang="fr-FR" sz="1200" dirty="0">
                          <a:solidFill>
                            <a:srgbClr val="000000"/>
                          </a:solidFill>
                          <a:effectLst/>
                          <a:latin typeface="+mn-lt"/>
                          <a:ea typeface="Calibri" panose="020F0502020204030204" pitchFamily="34" charset="0"/>
                          <a:cs typeface="Times New Roman" panose="02020603050405020304" pitchFamily="18" charset="0"/>
                        </a:rPr>
                        <a:t> </a:t>
                      </a: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extLst>
                  <a:ext uri="{0D108BD9-81ED-4DB2-BD59-A6C34878D82A}">
                    <a16:rowId xmlns:a16="http://schemas.microsoft.com/office/drawing/2014/main" val="2239979304"/>
                  </a:ext>
                </a:extLst>
              </a:tr>
              <a:tr h="211806">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1656645662"/>
                  </a:ext>
                </a:extLst>
              </a:tr>
              <a:tr h="211806">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gridSpan="2">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endParaRPr lang="fr-FR" sz="1200" dirty="0">
                        <a:effectLst/>
                        <a:latin typeface="+mn-lt"/>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2015689379"/>
                  </a:ext>
                </a:extLst>
              </a:tr>
              <a:tr h="211806">
                <a:tc>
                  <a:txBody>
                    <a:bodyPr/>
                    <a:lstStyle/>
                    <a:p>
                      <a:r>
                        <a:rPr lang="fr-FR" sz="1200" b="1" u="sng">
                          <a:effectLst/>
                          <a:latin typeface="+mn-lt"/>
                          <a:ea typeface="Calibri" panose="020F0502020204030204" pitchFamily="34" charset="0"/>
                          <a:cs typeface="Times New Roman" panose="02020603050405020304" pitchFamily="18" charset="0"/>
                        </a:rPr>
                        <a:t>UCN</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gridSpan="2">
                  <a:txBody>
                    <a:bodyPr/>
                    <a:lstStyle/>
                    <a:p>
                      <a:r>
                        <a:rPr lang="fr-FR" sz="1200">
                          <a:solidFill>
                            <a:srgbClr val="000000"/>
                          </a:solidFill>
                          <a:effectLst/>
                          <a:latin typeface="+mn-lt"/>
                          <a:ea typeface="Calibri" panose="020F0502020204030204" pitchFamily="34" charset="0"/>
                          <a:cs typeface="Times New Roman" panose="02020603050405020304" pitchFamily="18" charset="0"/>
                        </a:rPr>
                        <a:t> </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endParaRPr lang="fr-FR" sz="1200">
                        <a:effectLst/>
                        <a:latin typeface="+mn-lt"/>
                        <a:cs typeface="Times New Roman" panose="02020603050405020304" pitchFamily="18" charset="0"/>
                      </a:endParaRPr>
                    </a:p>
                  </a:txBody>
                  <a:tcPr marL="9880" marR="9880" marT="9880" marB="0" anchor="ctr">
                    <a:lnL>
                      <a:noFill/>
                    </a:lnL>
                    <a:lnR>
                      <a:noFill/>
                    </a:lnR>
                    <a:lnT>
                      <a:noFill/>
                    </a:lnT>
                    <a:lnB>
                      <a:noFill/>
                    </a:lnB>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extLst>
                  <a:ext uri="{0D108BD9-81ED-4DB2-BD59-A6C34878D82A}">
                    <a16:rowId xmlns:a16="http://schemas.microsoft.com/office/drawing/2014/main" val="2089889890"/>
                  </a:ext>
                </a:extLst>
              </a:tr>
              <a:tr h="211806">
                <a:tc>
                  <a:txBody>
                    <a:bodyPr/>
                    <a:lstStyle/>
                    <a:p>
                      <a:pPr algn="ctr"/>
                      <a:r>
                        <a:rPr lang="fr-FR" sz="1200" b="1">
                          <a:solidFill>
                            <a:srgbClr val="000000"/>
                          </a:solidFill>
                          <a:effectLst/>
                          <a:latin typeface="+mn-lt"/>
                          <a:ea typeface="Calibri" panose="020F0502020204030204" pitchFamily="34" charset="0"/>
                          <a:cs typeface="Times New Roman" panose="02020603050405020304" pitchFamily="18" charset="0"/>
                        </a:rPr>
                        <a:t>ANR</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pPr algn="ctr"/>
                      <a:r>
                        <a:rPr lang="fr-FR" sz="1200">
                          <a:effectLst/>
                          <a:latin typeface="+mn-lt"/>
                          <a:ea typeface="Calibri" panose="020F0502020204030204" pitchFamily="34" charset="0"/>
                          <a:cs typeface="Times New Roman" panose="02020603050405020304" pitchFamily="18" charset="0"/>
                        </a:rPr>
                        <a:t>C. ROCHAIS</a:t>
                      </a:r>
                    </a:p>
                  </a:txBody>
                  <a:tcPr marL="9880" marR="9880" marT="9880" marB="0" anchor="ctr">
                    <a:lnL>
                      <a:noFill/>
                    </a:lnL>
                    <a:lnR>
                      <a:noFill/>
                    </a:lnR>
                    <a:lnT>
                      <a:noFill/>
                    </a:lnT>
                    <a:lnB>
                      <a:noFill/>
                    </a:lnB>
                  </a:tcPr>
                </a:tc>
                <a:tc gridSpan="2">
                  <a:txBody>
                    <a:bodyPr/>
                    <a:lstStyle/>
                    <a:p>
                      <a:pPr algn="ctr"/>
                      <a:r>
                        <a:rPr lang="fr-FR" sz="1200">
                          <a:solidFill>
                            <a:srgbClr val="000000"/>
                          </a:solidFill>
                          <a:effectLst/>
                          <a:latin typeface="+mn-lt"/>
                          <a:ea typeface="Calibri" panose="020F0502020204030204" pitchFamily="34" charset="0"/>
                          <a:cs typeface="Times New Roman" panose="02020603050405020304" pitchFamily="18" charset="0"/>
                        </a:rPr>
                        <a:t>CERMN</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r>
                        <a:rPr lang="fr-FR" sz="1200" dirty="0">
                          <a:effectLst/>
                          <a:latin typeface="+mn-lt"/>
                          <a:ea typeface="Calibri" panose="020F0502020204030204" pitchFamily="34" charset="0"/>
                          <a:cs typeface="Times New Roman" panose="02020603050405020304" pitchFamily="18" charset="0"/>
                        </a:rPr>
                        <a:t>Antoine Magniez </a:t>
                      </a:r>
                    </a:p>
                  </a:txBody>
                  <a:tcPr marL="9880" marR="9880" marT="9880" marB="0" anchor="ctr">
                    <a:lnL>
                      <a:noFill/>
                    </a:lnL>
                    <a:lnR>
                      <a:noFill/>
                    </a:lnR>
                    <a:lnT>
                      <a:noFill/>
                    </a:lnT>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mn-lt"/>
                          <a:ea typeface="Calibri" panose="020F0502020204030204" pitchFamily="34" charset="0"/>
                          <a:cs typeface="Times New Roman" panose="02020603050405020304" pitchFamily="18" charset="0"/>
                        </a:rPr>
                        <a:t>M2R Master Sciences du </a:t>
                      </a:r>
                      <a:r>
                        <a:rPr lang="fr-FR" sz="1200" dirty="0" err="1">
                          <a:effectLst/>
                          <a:latin typeface="+mn-lt"/>
                          <a:ea typeface="Calibri" panose="020F0502020204030204" pitchFamily="34" charset="0"/>
                          <a:cs typeface="Times New Roman" panose="02020603050405020304" pitchFamily="18" charset="0"/>
                        </a:rPr>
                        <a:t>médicament</a:t>
                      </a:r>
                      <a:r>
                        <a:rPr lang="fr-FR" sz="1200" dirty="0">
                          <a:effectLst/>
                          <a:latin typeface="+mn-lt"/>
                          <a:ea typeface="Calibri" panose="020F0502020204030204" pitchFamily="34" charset="0"/>
                          <a:cs typeface="Times New Roman" panose="02020603050405020304" pitchFamily="18" charset="0"/>
                        </a:rPr>
                        <a:t>, Université de Lille </a:t>
                      </a:r>
                    </a:p>
                  </a:txBody>
                  <a:tcPr marL="9880" marR="9880" marT="9880" marB="0" anchor="ctr">
                    <a:lnL>
                      <a:noFill/>
                    </a:lnL>
                    <a:lnR>
                      <a:noFill/>
                    </a:lnR>
                    <a:lnT>
                      <a:noFill/>
                    </a:lnT>
                    <a:lnB>
                      <a:noFill/>
                    </a:lnB>
                  </a:tcPr>
                </a:tc>
                <a:extLst>
                  <a:ext uri="{0D108BD9-81ED-4DB2-BD59-A6C34878D82A}">
                    <a16:rowId xmlns:a16="http://schemas.microsoft.com/office/drawing/2014/main" val="3268932461"/>
                  </a:ext>
                </a:extLst>
              </a:tr>
              <a:tr h="395564">
                <a:tc>
                  <a:txBody>
                    <a:bodyPr/>
                    <a:lstStyle/>
                    <a:p>
                      <a:pPr 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pPr 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gridSpan="2">
                  <a:txBody>
                    <a:bodyPr/>
                    <a:lstStyle/>
                    <a:p>
                      <a:pPr 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2352206330"/>
                  </a:ext>
                </a:extLst>
              </a:tr>
              <a:tr h="395564">
                <a:tc>
                  <a:txBody>
                    <a:bodyPr/>
                    <a:lstStyle/>
                    <a:p>
                      <a:pPr algn="ctr" fontAlgn="ct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pPr algn="ct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gridSpan="2">
                  <a:txBody>
                    <a:bodyPr/>
                    <a:lstStyle/>
                    <a:p>
                      <a:pPr algn="ctr" font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font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tc>
                  <a:txBody>
                    <a:bodyPr/>
                    <a:lstStyle/>
                    <a:p>
                      <a:pPr algn="l" fontAlgn="ctr"/>
                      <a:endParaRPr lang="fr-FR" sz="1200" dirty="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tcPr>
                </a:tc>
                <a:extLst>
                  <a:ext uri="{0D108BD9-81ED-4DB2-BD59-A6C34878D82A}">
                    <a16:rowId xmlns:a16="http://schemas.microsoft.com/office/drawing/2014/main" val="2342139322"/>
                  </a:ext>
                </a:extLst>
              </a:tr>
              <a:tr h="211806">
                <a:tc>
                  <a:txBody>
                    <a:bodyPr/>
                    <a:lstStyle/>
                    <a:p>
                      <a:r>
                        <a:rPr lang="fr-FR" sz="1200" b="1">
                          <a:effectLst/>
                          <a:latin typeface="+mn-lt"/>
                          <a:ea typeface="Calibri" panose="020F0502020204030204" pitchFamily="34" charset="0"/>
                          <a:cs typeface="Times New Roman" panose="02020603050405020304" pitchFamily="18" charset="0"/>
                        </a:rPr>
                        <a:t> </a:t>
                      </a:r>
                      <a:endParaRPr lang="fr-FR" sz="1200">
                        <a:effectLst/>
                        <a:latin typeface="+mn-lt"/>
                        <a:ea typeface="Calibri" panose="020F0502020204030204" pitchFamily="34" charset="0"/>
                        <a:cs typeface="Times New Roman" panose="02020603050405020304" pitchFamily="18" charset="0"/>
                      </a:endParaRPr>
                    </a:p>
                  </a:txBody>
                  <a:tcPr marL="9880" marR="9880" marT="9880" marB="0" anchor="ctr">
                    <a:lnL>
                      <a:noFill/>
                    </a:lnL>
                    <a:lnR>
                      <a:noFill/>
                    </a:lnR>
                    <a:lnT>
                      <a:noFill/>
                    </a:lnT>
                    <a:lnB>
                      <a:noFill/>
                    </a:lnB>
                    <a:solidFill>
                      <a:srgbClr val="C6E0B4"/>
                    </a:solidFill>
                  </a:tcPr>
                </a:tc>
                <a:tc>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gridSpan="2">
                  <a:txBody>
                    <a:bodyPr/>
                    <a:lstStyle/>
                    <a:p>
                      <a:r>
                        <a:rPr lang="fr-FR" sz="120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solidFill>
                      <a:srgbClr val="C6E0B4"/>
                    </a:solidFill>
                  </a:tcPr>
                </a:tc>
                <a:tc hMerge="1">
                  <a:txBody>
                    <a:bodyPr/>
                    <a:lstStyle/>
                    <a:p>
                      <a:endParaRPr lang="fr-FR"/>
                    </a:p>
                  </a:txBody>
                  <a:tcPr/>
                </a:tc>
                <a:tc>
                  <a:txBody>
                    <a:bodyPr/>
                    <a:lstStyle/>
                    <a:p>
                      <a:pPr algn="ctr"/>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tc>
                  <a:txBody>
                    <a:bodyPr/>
                    <a:lstStyle/>
                    <a:p>
                      <a:r>
                        <a:rPr lang="fr-FR" sz="1200" dirty="0">
                          <a:effectLst/>
                          <a:latin typeface="+mn-lt"/>
                          <a:ea typeface="Calibri" panose="020F0502020204030204" pitchFamily="34" charset="0"/>
                          <a:cs typeface="Times New Roman" panose="02020603050405020304" pitchFamily="18" charset="0"/>
                        </a:rPr>
                        <a:t> </a:t>
                      </a:r>
                    </a:p>
                  </a:txBody>
                  <a:tcPr marL="9880" marR="9880" marT="9880" marB="0" anchor="ctr">
                    <a:lnL>
                      <a:noFill/>
                    </a:lnL>
                    <a:lnR>
                      <a:noFill/>
                    </a:lnR>
                    <a:lnT>
                      <a:noFill/>
                    </a:lnT>
                    <a:lnB>
                      <a:noFill/>
                    </a:lnB>
                  </a:tcPr>
                </a:tc>
                <a:extLst>
                  <a:ext uri="{0D108BD9-81ED-4DB2-BD59-A6C34878D82A}">
                    <a16:rowId xmlns:a16="http://schemas.microsoft.com/office/drawing/2014/main" val="2646286858"/>
                  </a:ext>
                </a:extLst>
              </a:tr>
            </a:tbl>
          </a:graphicData>
        </a:graphic>
      </p:graphicFrame>
    </p:spTree>
    <p:extLst>
      <p:ext uri="{BB962C8B-B14F-4D97-AF65-F5344CB8AC3E}">
        <p14:creationId xmlns:p14="http://schemas.microsoft.com/office/powerpoint/2010/main" val="1689792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3 </a:t>
            </a:r>
          </a:p>
        </p:txBody>
      </p:sp>
      <p:sp>
        <p:nvSpPr>
          <p:cNvPr id="2" name="ZoneTexte 1"/>
          <p:cNvSpPr txBox="1"/>
          <p:nvPr/>
        </p:nvSpPr>
        <p:spPr>
          <a:xfrm>
            <a:off x="4707460" y="4528282"/>
            <a:ext cx="184666" cy="369332"/>
          </a:xfrm>
          <a:prstGeom prst="rect">
            <a:avLst/>
          </a:prstGeom>
          <a:noFill/>
        </p:spPr>
        <p:txBody>
          <a:bodyPr wrap="none" rtlCol="0">
            <a:spAutoFit/>
          </a:bodyPr>
          <a:lstStyle/>
          <a:p>
            <a:endParaRPr lang="fr-FR" dirty="0"/>
          </a:p>
        </p:txBody>
      </p:sp>
      <p:sp>
        <p:nvSpPr>
          <p:cNvPr id="13" name="Rectangle 2"/>
          <p:cNvSpPr txBox="1">
            <a:spLocks noChangeArrowheads="1"/>
          </p:cNvSpPr>
          <p:nvPr/>
        </p:nvSpPr>
        <p:spPr bwMode="auto">
          <a:xfrm>
            <a:off x="334923" y="0"/>
            <a:ext cx="8474149"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fr-FR" sz="4000" dirty="0"/>
              <a:t>Demande e </a:t>
            </a:r>
            <a:r>
              <a:rPr lang="fr-FR" sz="4000" dirty="0" err="1"/>
              <a:t>co</a:t>
            </a:r>
            <a:r>
              <a:rPr lang="fr-FR" sz="4000" dirty="0"/>
              <a:t>-encadrement</a:t>
            </a:r>
          </a:p>
        </p:txBody>
      </p:sp>
      <p:sp>
        <p:nvSpPr>
          <p:cNvPr id="4" name="Rectangle 3">
            <a:extLst>
              <a:ext uri="{FF2B5EF4-FFF2-40B4-BE49-F238E27FC236}">
                <a16:creationId xmlns:a16="http://schemas.microsoft.com/office/drawing/2014/main" id="{DFF93DF2-8AA9-18E6-B357-643B8742ACC5}"/>
              </a:ext>
            </a:extLst>
          </p:cNvPr>
          <p:cNvSpPr/>
          <p:nvPr/>
        </p:nvSpPr>
        <p:spPr>
          <a:xfrm>
            <a:off x="75971" y="1486109"/>
            <a:ext cx="9068029" cy="2693045"/>
          </a:xfrm>
          <a:prstGeom prst="rect">
            <a:avLst/>
          </a:prstGeom>
        </p:spPr>
        <p:txBody>
          <a:bodyPr wrap="square">
            <a:spAutoFit/>
          </a:bodyPr>
          <a:lstStyle/>
          <a:p>
            <a:pPr>
              <a:spcAft>
                <a:spcPts val="600"/>
              </a:spcAft>
              <a:tabLst>
                <a:tab pos="809625" algn="l"/>
              </a:tabLst>
            </a:pPr>
            <a:r>
              <a:rPr lang="fr-FR" b="1" i="1" dirty="0">
                <a:solidFill>
                  <a:srgbClr val="800000"/>
                </a:solidFill>
              </a:rPr>
              <a:t>Université de Caen - Normandie</a:t>
            </a:r>
          </a:p>
          <a:p>
            <a:pPr marL="285750" indent="-285750">
              <a:spcAft>
                <a:spcPts val="600"/>
              </a:spcAft>
              <a:buFontTx/>
              <a:buChar char="-"/>
              <a:tabLst>
                <a:tab pos="809625" algn="l"/>
              </a:tabLst>
            </a:pPr>
            <a:r>
              <a:rPr lang="fr-FR" b="1" dirty="0">
                <a:solidFill>
                  <a:srgbClr val="000000"/>
                </a:solidFill>
              </a:rPr>
              <a:t>Arsène CHATEAU</a:t>
            </a:r>
            <a:r>
              <a:rPr lang="fr-FR" dirty="0">
                <a:solidFill>
                  <a:srgbClr val="000000"/>
                </a:solidFill>
              </a:rPr>
              <a:t>, CERMN, Direction thèse F. </a:t>
            </a:r>
            <a:r>
              <a:rPr lang="fr-FR" dirty="0" err="1">
                <a:solidFill>
                  <a:srgbClr val="000000"/>
                </a:solidFill>
              </a:rPr>
              <a:t>Fabis</a:t>
            </a:r>
            <a:endParaRPr lang="fr-FR" dirty="0">
              <a:solidFill>
                <a:srgbClr val="000000"/>
              </a:solidFill>
            </a:endParaRPr>
          </a:p>
          <a:p>
            <a:pPr marL="285750" indent="-285750">
              <a:spcAft>
                <a:spcPts val="600"/>
              </a:spcAft>
              <a:buFont typeface="Symbol" pitchFamily="2" charset="2"/>
              <a:buChar char="Þ"/>
              <a:tabLst>
                <a:tab pos="809625" algn="l"/>
              </a:tabLst>
            </a:pPr>
            <a:r>
              <a:rPr lang="fr-FR" dirty="0">
                <a:solidFill>
                  <a:srgbClr val="000000"/>
                </a:solidFill>
              </a:rPr>
              <a:t>Financement CD UNICAEN; Thèse démarrée en </a:t>
            </a:r>
            <a:r>
              <a:rPr lang="fr-FR" dirty="0" err="1">
                <a:solidFill>
                  <a:srgbClr val="000000"/>
                </a:solidFill>
              </a:rPr>
              <a:t>Oct</a:t>
            </a:r>
            <a:r>
              <a:rPr lang="fr-FR" dirty="0">
                <a:solidFill>
                  <a:srgbClr val="000000"/>
                </a:solidFill>
              </a:rPr>
              <a:t> 2022</a:t>
            </a:r>
          </a:p>
          <a:p>
            <a:pPr marL="285750" indent="-285750">
              <a:spcAft>
                <a:spcPts val="600"/>
              </a:spcAft>
              <a:buFont typeface="Symbol" pitchFamily="2" charset="2"/>
              <a:buChar char="Þ"/>
              <a:tabLst>
                <a:tab pos="809625" algn="l"/>
              </a:tabLst>
            </a:pPr>
            <a:r>
              <a:rPr lang="fr-FR" dirty="0">
                <a:solidFill>
                  <a:srgbClr val="000000"/>
                </a:solidFill>
              </a:rPr>
              <a:t>Demande de </a:t>
            </a:r>
            <a:r>
              <a:rPr lang="fr-FR" dirty="0" err="1">
                <a:solidFill>
                  <a:srgbClr val="000000"/>
                </a:solidFill>
              </a:rPr>
              <a:t>co</a:t>
            </a:r>
            <a:r>
              <a:rPr lang="fr-FR" dirty="0">
                <a:solidFill>
                  <a:srgbClr val="000000"/>
                </a:solidFill>
              </a:rPr>
              <a:t>-encadrement de</a:t>
            </a:r>
            <a:r>
              <a:rPr lang="fr-FR" b="1" i="1" dirty="0">
                <a:solidFill>
                  <a:srgbClr val="000000"/>
                </a:solidFill>
              </a:rPr>
              <a:t> Emmanuelle DUBOST (MCF, CERMN)</a:t>
            </a:r>
            <a:r>
              <a:rPr lang="fr-FR" dirty="0">
                <a:solidFill>
                  <a:srgbClr val="000000"/>
                </a:solidFill>
              </a:rPr>
              <a:t>: </a:t>
            </a:r>
            <a:r>
              <a:rPr lang="fr-FR" dirty="0" err="1">
                <a:solidFill>
                  <a:srgbClr val="000000"/>
                </a:solidFill>
              </a:rPr>
              <a:t>E</a:t>
            </a:r>
            <a:r>
              <a:rPr lang="fr-FR" dirty="0" err="1"/>
              <a:t>xpérience</a:t>
            </a:r>
            <a:r>
              <a:rPr lang="fr-FR" dirty="0"/>
              <a:t> dans le domaine de la chimie </a:t>
            </a:r>
            <a:r>
              <a:rPr lang="fr-FR" dirty="0" err="1"/>
              <a:t>appliquée</a:t>
            </a:r>
            <a:r>
              <a:rPr lang="fr-FR" dirty="0"/>
              <a:t> et de la radiochimie pour la conception d'outils d'imagerie </a:t>
            </a:r>
          </a:p>
          <a:p>
            <a:pPr marL="285750" indent="-285750">
              <a:spcAft>
                <a:spcPts val="600"/>
              </a:spcAft>
              <a:buFont typeface="Symbol" pitchFamily="2" charset="2"/>
              <a:buChar char="Þ"/>
              <a:tabLst>
                <a:tab pos="809625" algn="l"/>
              </a:tabLst>
            </a:pPr>
            <a:r>
              <a:rPr lang="fr-FR" dirty="0"/>
              <a:t>préparation de l’HDR</a:t>
            </a:r>
          </a:p>
          <a:p>
            <a:pPr marL="285750" indent="-285750">
              <a:spcAft>
                <a:spcPts val="600"/>
              </a:spcAft>
              <a:buFont typeface="Symbol" pitchFamily="2" charset="2"/>
              <a:buChar char="Þ"/>
              <a:tabLst>
                <a:tab pos="809625" algn="l"/>
              </a:tabLst>
            </a:pPr>
            <a:r>
              <a:rPr lang="fr-FR" b="1" i="1" dirty="0">
                <a:solidFill>
                  <a:srgbClr val="0066CC"/>
                </a:solidFill>
              </a:rPr>
              <a:t>1ère demande officielle</a:t>
            </a:r>
          </a:p>
        </p:txBody>
      </p:sp>
      <p:sp>
        <p:nvSpPr>
          <p:cNvPr id="3" name="Rectangle 2">
            <a:extLst>
              <a:ext uri="{FF2B5EF4-FFF2-40B4-BE49-F238E27FC236}">
                <a16:creationId xmlns:a16="http://schemas.microsoft.com/office/drawing/2014/main" id="{80E7067D-68B1-2B29-446C-AD00185C2D60}"/>
              </a:ext>
            </a:extLst>
          </p:cNvPr>
          <p:cNvSpPr/>
          <p:nvPr/>
        </p:nvSpPr>
        <p:spPr>
          <a:xfrm>
            <a:off x="75971" y="4146424"/>
            <a:ext cx="9068029" cy="2062103"/>
          </a:xfrm>
          <a:prstGeom prst="rect">
            <a:avLst/>
          </a:prstGeom>
        </p:spPr>
        <p:txBody>
          <a:bodyPr wrap="square">
            <a:spAutoFit/>
          </a:bodyPr>
          <a:lstStyle/>
          <a:p>
            <a:pPr>
              <a:spcAft>
                <a:spcPts val="600"/>
              </a:spcAft>
              <a:tabLst>
                <a:tab pos="809625" algn="l"/>
              </a:tabLst>
            </a:pPr>
            <a:r>
              <a:rPr lang="fr-FR" b="1" i="1" dirty="0">
                <a:solidFill>
                  <a:srgbClr val="800000"/>
                </a:solidFill>
              </a:rPr>
              <a:t>Université de Caen - Normandie</a:t>
            </a:r>
          </a:p>
          <a:p>
            <a:pPr marL="285750" indent="-285750">
              <a:spcAft>
                <a:spcPts val="600"/>
              </a:spcAft>
              <a:buFontTx/>
              <a:buChar char="-"/>
              <a:tabLst>
                <a:tab pos="809625" algn="l"/>
              </a:tabLst>
            </a:pPr>
            <a:r>
              <a:rPr lang="fr-FR" b="1" dirty="0">
                <a:solidFill>
                  <a:srgbClr val="000000"/>
                </a:solidFill>
              </a:rPr>
              <a:t>Olivier HEBERT</a:t>
            </a:r>
            <a:r>
              <a:rPr lang="fr-FR" dirty="0">
                <a:solidFill>
                  <a:srgbClr val="000000"/>
                </a:solidFill>
              </a:rPr>
              <a:t>, CERMN, Direction thèse C. Rochais, A. </a:t>
            </a:r>
            <a:r>
              <a:rPr lang="fr-FR" dirty="0" err="1">
                <a:solidFill>
                  <a:srgbClr val="000000"/>
                </a:solidFill>
              </a:rPr>
              <a:t>Lepailleur</a:t>
            </a:r>
            <a:endParaRPr lang="fr-FR" dirty="0">
              <a:solidFill>
                <a:srgbClr val="000000"/>
              </a:solidFill>
            </a:endParaRPr>
          </a:p>
          <a:p>
            <a:pPr marL="285750" indent="-285750">
              <a:spcAft>
                <a:spcPts val="600"/>
              </a:spcAft>
              <a:buFont typeface="Symbol" pitchFamily="2" charset="2"/>
              <a:buChar char="Þ"/>
              <a:tabLst>
                <a:tab pos="809625" algn="l"/>
              </a:tabLst>
            </a:pPr>
            <a:r>
              <a:rPr lang="fr-FR" dirty="0">
                <a:solidFill>
                  <a:srgbClr val="000000"/>
                </a:solidFill>
              </a:rPr>
              <a:t>Financement </a:t>
            </a:r>
            <a:r>
              <a:rPr lang="fr-FR" dirty="0" err="1">
                <a:solidFill>
                  <a:srgbClr val="000000"/>
                </a:solidFill>
              </a:rPr>
              <a:t>ANR_Treatable</a:t>
            </a:r>
            <a:r>
              <a:rPr lang="fr-FR" dirty="0">
                <a:solidFill>
                  <a:srgbClr val="000000"/>
                </a:solidFill>
              </a:rPr>
              <a:t>; Thèse démarrée en </a:t>
            </a:r>
            <a:r>
              <a:rPr lang="fr-FR" dirty="0" err="1">
                <a:solidFill>
                  <a:srgbClr val="000000"/>
                </a:solidFill>
              </a:rPr>
              <a:t>Oct</a:t>
            </a:r>
            <a:r>
              <a:rPr lang="fr-FR" dirty="0">
                <a:solidFill>
                  <a:srgbClr val="000000"/>
                </a:solidFill>
              </a:rPr>
              <a:t> 2022</a:t>
            </a:r>
          </a:p>
          <a:p>
            <a:pPr marL="285750" indent="-285750">
              <a:spcAft>
                <a:spcPts val="600"/>
              </a:spcAft>
              <a:buFont typeface="Symbol" pitchFamily="2" charset="2"/>
              <a:buChar char="Þ"/>
              <a:tabLst>
                <a:tab pos="809625" algn="l"/>
              </a:tabLst>
            </a:pPr>
            <a:r>
              <a:rPr lang="fr-FR" dirty="0">
                <a:solidFill>
                  <a:srgbClr val="000000"/>
                </a:solidFill>
              </a:rPr>
              <a:t>Demande de </a:t>
            </a:r>
            <a:r>
              <a:rPr lang="fr-FR" dirty="0" err="1">
                <a:solidFill>
                  <a:srgbClr val="000000"/>
                </a:solidFill>
              </a:rPr>
              <a:t>co</a:t>
            </a:r>
            <a:r>
              <a:rPr lang="fr-FR" dirty="0">
                <a:solidFill>
                  <a:srgbClr val="000000"/>
                </a:solidFill>
              </a:rPr>
              <a:t>-encadrement de</a:t>
            </a:r>
            <a:r>
              <a:rPr lang="fr-FR" b="1" i="1" dirty="0">
                <a:solidFill>
                  <a:srgbClr val="000000"/>
                </a:solidFill>
              </a:rPr>
              <a:t> Cédric </a:t>
            </a:r>
            <a:r>
              <a:rPr lang="fr-FR" b="1" i="1" dirty="0" err="1">
                <a:solidFill>
                  <a:srgbClr val="000000"/>
                </a:solidFill>
              </a:rPr>
              <a:t>Lecoutey</a:t>
            </a:r>
            <a:r>
              <a:rPr lang="fr-FR" b="1" i="1" dirty="0">
                <a:solidFill>
                  <a:srgbClr val="000000"/>
                </a:solidFill>
              </a:rPr>
              <a:t> (IR, CERMN)</a:t>
            </a:r>
            <a:r>
              <a:rPr lang="fr-FR" dirty="0">
                <a:solidFill>
                  <a:srgbClr val="000000"/>
                </a:solidFill>
              </a:rPr>
              <a:t>: </a:t>
            </a:r>
            <a:r>
              <a:rPr lang="fr-FR" dirty="0" err="1">
                <a:solidFill>
                  <a:srgbClr val="000000"/>
                </a:solidFill>
              </a:rPr>
              <a:t>E</a:t>
            </a:r>
            <a:r>
              <a:rPr lang="fr-FR" dirty="0" err="1"/>
              <a:t>xpérience</a:t>
            </a:r>
            <a:r>
              <a:rPr lang="fr-FR" dirty="0"/>
              <a:t> dans le domaine de la chimie de synthèse</a:t>
            </a:r>
          </a:p>
          <a:p>
            <a:pPr marL="285750" indent="-285750">
              <a:spcAft>
                <a:spcPts val="600"/>
              </a:spcAft>
              <a:buFont typeface="Symbol" pitchFamily="2" charset="2"/>
              <a:buChar char="Þ"/>
              <a:tabLst>
                <a:tab pos="809625" algn="l"/>
              </a:tabLst>
            </a:pPr>
            <a:r>
              <a:rPr lang="fr-FR" b="1" i="1" dirty="0">
                <a:solidFill>
                  <a:srgbClr val="0066CC"/>
                </a:solidFill>
              </a:rPr>
              <a:t>2nde demande officielle</a:t>
            </a:r>
          </a:p>
        </p:txBody>
      </p:sp>
    </p:spTree>
    <p:extLst>
      <p:ext uri="{BB962C8B-B14F-4D97-AF65-F5344CB8AC3E}">
        <p14:creationId xmlns:p14="http://schemas.microsoft.com/office/powerpoint/2010/main" val="3549374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4 </a:t>
            </a:r>
          </a:p>
        </p:txBody>
      </p:sp>
      <p:sp>
        <p:nvSpPr>
          <p:cNvPr id="2" name="ZoneTexte 1"/>
          <p:cNvSpPr txBox="1"/>
          <p:nvPr/>
        </p:nvSpPr>
        <p:spPr>
          <a:xfrm>
            <a:off x="4707460" y="4528282"/>
            <a:ext cx="184666" cy="369332"/>
          </a:xfrm>
          <a:prstGeom prst="rect">
            <a:avLst/>
          </a:prstGeom>
          <a:noFill/>
        </p:spPr>
        <p:txBody>
          <a:bodyPr wrap="none" rtlCol="0">
            <a:spAutoFit/>
          </a:bodyPr>
          <a:lstStyle/>
          <a:p>
            <a:endParaRPr lang="fr-FR" dirty="0"/>
          </a:p>
        </p:txBody>
      </p:sp>
      <p:sp>
        <p:nvSpPr>
          <p:cNvPr id="13" name="Rectangle 2"/>
          <p:cNvSpPr txBox="1">
            <a:spLocks noChangeArrowheads="1"/>
          </p:cNvSpPr>
          <p:nvPr/>
        </p:nvSpPr>
        <p:spPr bwMode="auto">
          <a:xfrm>
            <a:off x="334923" y="0"/>
            <a:ext cx="8474149"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fr-FR" sz="4000" dirty="0"/>
              <a:t>Demandes d’inscription en 4</a:t>
            </a:r>
            <a:r>
              <a:rPr lang="fr-FR" sz="4000" baseline="30000" dirty="0"/>
              <a:t>ème</a:t>
            </a:r>
            <a:r>
              <a:rPr lang="fr-FR" sz="4000" dirty="0"/>
              <a:t> année</a:t>
            </a:r>
          </a:p>
        </p:txBody>
      </p:sp>
      <p:sp>
        <p:nvSpPr>
          <p:cNvPr id="9" name="Rectangle 8">
            <a:extLst>
              <a:ext uri="{FF2B5EF4-FFF2-40B4-BE49-F238E27FC236}">
                <a16:creationId xmlns:a16="http://schemas.microsoft.com/office/drawing/2014/main" id="{4A511235-B71A-5F81-F732-99516C691F46}"/>
              </a:ext>
            </a:extLst>
          </p:cNvPr>
          <p:cNvSpPr/>
          <p:nvPr/>
        </p:nvSpPr>
        <p:spPr>
          <a:xfrm>
            <a:off x="37982" y="1334321"/>
            <a:ext cx="9068029" cy="369332"/>
          </a:xfrm>
          <a:prstGeom prst="rect">
            <a:avLst/>
          </a:prstGeom>
        </p:spPr>
        <p:txBody>
          <a:bodyPr wrap="square">
            <a:spAutoFit/>
          </a:bodyPr>
          <a:lstStyle/>
          <a:p>
            <a:pPr>
              <a:spcAft>
                <a:spcPts val="600"/>
              </a:spcAft>
              <a:tabLst>
                <a:tab pos="809625" algn="l"/>
              </a:tabLst>
            </a:pPr>
            <a:r>
              <a:rPr lang="fr-FR" b="1" i="1" dirty="0">
                <a:solidFill>
                  <a:srgbClr val="800000"/>
                </a:solidFill>
              </a:rPr>
              <a:t>Université ROUEN - Normandie</a:t>
            </a:r>
            <a:endParaRPr lang="fr-FR" b="1" i="1" dirty="0">
              <a:solidFill>
                <a:srgbClr val="000000"/>
              </a:solidFill>
            </a:endParaRPr>
          </a:p>
        </p:txBody>
      </p:sp>
      <p:sp>
        <p:nvSpPr>
          <p:cNvPr id="3" name="ZoneTexte 2">
            <a:extLst>
              <a:ext uri="{FF2B5EF4-FFF2-40B4-BE49-F238E27FC236}">
                <a16:creationId xmlns:a16="http://schemas.microsoft.com/office/drawing/2014/main" id="{800B0BE3-E4EB-5E48-BF04-8C618E2701D0}"/>
              </a:ext>
            </a:extLst>
          </p:cNvPr>
          <p:cNvSpPr txBox="1"/>
          <p:nvPr/>
        </p:nvSpPr>
        <p:spPr>
          <a:xfrm>
            <a:off x="-37989" y="1779687"/>
            <a:ext cx="9144000" cy="4524315"/>
          </a:xfrm>
          <a:prstGeom prst="rect">
            <a:avLst/>
          </a:prstGeom>
          <a:noFill/>
        </p:spPr>
        <p:txBody>
          <a:bodyPr wrap="square" rtlCol="0">
            <a:spAutoFit/>
          </a:bodyPr>
          <a:lstStyle/>
          <a:p>
            <a:pPr lvl="0"/>
            <a:r>
              <a:rPr lang="fr-FR" sz="1800" dirty="0">
                <a:effectLst/>
                <a:latin typeface="Calibri" panose="020F0502020204030204" pitchFamily="34" charset="0"/>
                <a:ea typeface="Calibri" panose="020F0502020204030204" pitchFamily="34" charset="0"/>
                <a:cs typeface="Times New Roman" panose="02020603050405020304" pitchFamily="18" charset="0"/>
              </a:rPr>
              <a:t>DIRIWARI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Peremobowei</a:t>
            </a:r>
            <a:r>
              <a:rPr lang="fr-FR" sz="1800" dirty="0">
                <a:effectLst/>
                <a:latin typeface="Calibri" panose="020F0502020204030204" pitchFamily="34" charset="0"/>
                <a:ea typeface="Calibri" panose="020F0502020204030204" pitchFamily="34" charset="0"/>
                <a:cs typeface="Times New Roman" panose="02020603050405020304" pitchFamily="18" charset="0"/>
              </a:rPr>
              <a:t> (N. Hildebrandt) : 	Date prévisionnelle Mars 2024 (début 02/21)</a:t>
            </a:r>
          </a:p>
          <a:p>
            <a:pPr lvl="0"/>
            <a:r>
              <a:rPr lang="fr-FR" dirty="0">
                <a:latin typeface="Calibri" panose="020F0502020204030204" pitchFamily="34" charset="0"/>
                <a:ea typeface="Calibri" panose="020F0502020204030204" pitchFamily="34" charset="0"/>
                <a:cs typeface="Times New Roman" panose="02020603050405020304" pitchFamily="18"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fr-FR" dirty="0">
              <a:latin typeface="Calibri" panose="020F0502020204030204" pitchFamily="34" charset="0"/>
              <a:ea typeface="Calibri" panose="020F0502020204030204" pitchFamily="34" charset="0"/>
              <a:cs typeface="Times New Roman" panose="02020603050405020304" pitchFamily="18" charset="0"/>
            </a:endParaRPr>
          </a:p>
          <a:p>
            <a:pPr lvl="0"/>
            <a:r>
              <a:rPr lang="fr-FR" sz="1800" dirty="0">
                <a:effectLst/>
                <a:latin typeface="Calibri" panose="020F0502020204030204" pitchFamily="34" charset="0"/>
                <a:ea typeface="Calibri" panose="020F0502020204030204" pitchFamily="34" charset="0"/>
                <a:cs typeface="Times New Roman" panose="02020603050405020304" pitchFamily="18" charset="0"/>
              </a:rPr>
              <a:t>POWDERLY Marian (J. Legros, I.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Chataigner</a:t>
            </a:r>
            <a:r>
              <a:rPr lang="fr-FR" sz="1800" dirty="0">
                <a:effectLst/>
                <a:latin typeface="Calibri" panose="020F0502020204030204" pitchFamily="34" charset="0"/>
                <a:ea typeface="Calibri" panose="020F0502020204030204" pitchFamily="34" charset="0"/>
                <a:cs typeface="Times New Roman" panose="02020603050405020304" pitchFamily="18" charset="0"/>
              </a:rPr>
              <a:t>): 	Date prévisionnelle Avril 2024</a:t>
            </a:r>
          </a:p>
          <a:p>
            <a:pPr lvl="0"/>
            <a:r>
              <a:rPr lang="fr-FR" dirty="0">
                <a:latin typeface="Calibri" panose="020F0502020204030204" pitchFamily="34" charset="0"/>
                <a:ea typeface="Calibri" panose="020F0502020204030204" pitchFamily="34" charset="0"/>
                <a:cs typeface="Times New Roman" panose="02020603050405020304" pitchFamily="18" charset="0"/>
              </a:rPr>
              <a:t>					Financement </a:t>
            </a:r>
            <a:r>
              <a:rPr lang="fr-FR" sz="1800" dirty="0">
                <a:effectLst/>
                <a:latin typeface="Calibri" panose="020F0502020204030204" pitchFamily="34" charset="0"/>
                <a:ea typeface="Calibri" panose="020F0502020204030204" pitchFamily="34" charset="0"/>
                <a:cs typeface="Times New Roman" panose="02020603050405020304" pitchFamily="18" charset="0"/>
              </a:rPr>
              <a:t>XL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Chem</a:t>
            </a:r>
            <a:r>
              <a:rPr lang="fr-FR" sz="1800" dirty="0">
                <a:effectLst/>
                <a:latin typeface="Calibri" panose="020F0502020204030204" pitchFamily="34" charset="0"/>
                <a:ea typeface="Calibri" panose="020F0502020204030204" pitchFamily="34" charset="0"/>
                <a:cs typeface="Times New Roman" panose="02020603050405020304" pitchFamily="18" charset="0"/>
              </a:rPr>
              <a:t> avec 2 ans prévus en GB</a:t>
            </a:r>
          </a:p>
          <a:p>
            <a:pPr lvl="0"/>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lvl="0"/>
            <a:r>
              <a:rPr lang="fr-FR" sz="1800" dirty="0">
                <a:effectLst/>
                <a:latin typeface="Calibri" panose="020F0502020204030204" pitchFamily="34" charset="0"/>
                <a:ea typeface="Calibri" panose="020F0502020204030204" pitchFamily="34" charset="0"/>
                <a:cs typeface="Times New Roman" panose="02020603050405020304" pitchFamily="18" charset="0"/>
              </a:rPr>
              <a:t>MAEDA Jin (P.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Cardinael</a:t>
            </a:r>
            <a:r>
              <a:rPr lang="fr-FR" sz="1800" dirty="0">
                <a:effectLst/>
                <a:latin typeface="Calibri" panose="020F0502020204030204" pitchFamily="34" charset="0"/>
                <a:ea typeface="Calibri" panose="020F0502020204030204" pitchFamily="34" charset="0"/>
                <a:cs typeface="Times New Roman" panose="02020603050405020304" pitchFamily="18" charset="0"/>
              </a:rPr>
              <a:t>) : 			Date prévisionnelle Fin 2024 (début 05/21)</a:t>
            </a:r>
          </a:p>
          <a:p>
            <a:pPr lvl="0"/>
            <a:r>
              <a:rPr lang="fr-FR" dirty="0">
                <a:latin typeface="Calibri" panose="020F0502020204030204" pitchFamily="34" charset="0"/>
                <a:ea typeface="Calibri" panose="020F0502020204030204" pitchFamily="34" charset="0"/>
                <a:cs typeface="Times New Roman" panose="02020603050405020304" pitchFamily="18" charset="0"/>
              </a:rPr>
              <a:t>					Financement </a:t>
            </a:r>
            <a:r>
              <a:rPr lang="fr-FR" sz="1800" dirty="0">
                <a:effectLst/>
                <a:latin typeface="Calibri" panose="020F0502020204030204" pitchFamily="34" charset="0"/>
                <a:ea typeface="Calibri" panose="020F0502020204030204" pitchFamily="34" charset="0"/>
                <a:cs typeface="Times New Roman" panose="02020603050405020304" pitchFamily="18" charset="0"/>
              </a:rPr>
              <a:t>XL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Chem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lvl="0"/>
            <a:endParaRPr lang="fr-FR" dirty="0">
              <a:latin typeface="Calibri" panose="020F0502020204030204" pitchFamily="34" charset="0"/>
              <a:ea typeface="Calibri" panose="020F0502020204030204" pitchFamily="34" charset="0"/>
              <a:cs typeface="Times New Roman" panose="02020603050405020304" pitchFamily="18" charset="0"/>
            </a:endParaRPr>
          </a:p>
          <a:p>
            <a:pPr lvl="0"/>
            <a:r>
              <a:rPr lang="fr-FR" sz="1800" dirty="0">
                <a:effectLst/>
                <a:latin typeface="Calibri" panose="020F0502020204030204" pitchFamily="34" charset="0"/>
                <a:ea typeface="Calibri" panose="020F0502020204030204" pitchFamily="34" charset="0"/>
                <a:cs typeface="Times New Roman" panose="02020603050405020304" pitchFamily="18" charset="0"/>
              </a:rPr>
              <a:t>SUEUR Maxime (C. Afonso, H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Lavanant</a:t>
            </a:r>
            <a:r>
              <a:rPr lang="fr-FR" sz="1800" dirty="0">
                <a:effectLst/>
                <a:latin typeface="Calibri" panose="020F0502020204030204" pitchFamily="34" charset="0"/>
                <a:ea typeface="Calibri" panose="020F0502020204030204" pitchFamily="34" charset="0"/>
                <a:cs typeface="Times New Roman" panose="02020603050405020304" pitchFamily="18" charset="0"/>
              </a:rPr>
              <a:t>)	 :	Date prévisionnelle </a:t>
            </a:r>
            <a:r>
              <a:rPr lang="fr-FR" dirty="0">
                <a:latin typeface="Calibri" panose="020F0502020204030204" pitchFamily="34" charset="0"/>
                <a:ea typeface="Calibri" panose="020F0502020204030204" pitchFamily="34" charset="0"/>
                <a:cs typeface="Times New Roman" panose="02020603050405020304" pitchFamily="18" charset="0"/>
              </a:rPr>
              <a:t>Mars</a:t>
            </a:r>
            <a:r>
              <a:rPr lang="fr-FR" sz="1800" dirty="0">
                <a:effectLst/>
                <a:latin typeface="Calibri" panose="020F0502020204030204" pitchFamily="34" charset="0"/>
                <a:ea typeface="Calibri" panose="020F0502020204030204" pitchFamily="34" charset="0"/>
                <a:cs typeface="Times New Roman" panose="02020603050405020304" pitchFamily="18" charset="0"/>
              </a:rPr>
              <a:t> 2024 (début 02/21)</a:t>
            </a:r>
          </a:p>
          <a:p>
            <a:pPr lvl="0"/>
            <a:endParaRPr lang="fr-FR" dirty="0">
              <a:latin typeface="Calibri" panose="020F0502020204030204" pitchFamily="34" charset="0"/>
              <a:ea typeface="Calibri" panose="020F0502020204030204" pitchFamily="34" charset="0"/>
              <a:cs typeface="Times New Roman" panose="02020603050405020304" pitchFamily="18" charset="0"/>
            </a:endParaRPr>
          </a:p>
          <a:p>
            <a:pPr lvl="0"/>
            <a:r>
              <a:rPr lang="fr-FR" sz="1800" dirty="0">
                <a:effectLst/>
                <a:latin typeface="Calibri" panose="020F0502020204030204" pitchFamily="34" charset="0"/>
                <a:ea typeface="Calibri" panose="020F0502020204030204" pitchFamily="34" charset="0"/>
                <a:cs typeface="Times New Roman" panose="02020603050405020304" pitchFamily="18" charset="0"/>
              </a:rPr>
              <a:t>VIRET Aurélien (L.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Guilhaudis</a:t>
            </a:r>
            <a:r>
              <a:rPr lang="fr-FR" sz="1800" dirty="0">
                <a:effectLst/>
                <a:latin typeface="Calibri" panose="020F0502020204030204" pitchFamily="34" charset="0"/>
                <a:ea typeface="Calibri" panose="020F0502020204030204" pitchFamily="34" charset="0"/>
                <a:cs typeface="Times New Roman" panose="02020603050405020304" pitchFamily="18" charset="0"/>
              </a:rPr>
              <a:t>, H.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Oulyadi</a:t>
            </a:r>
            <a:r>
              <a:rPr lang="fr-FR" dirty="0">
                <a:latin typeface="Calibri" panose="020F0502020204030204" pitchFamily="34" charset="0"/>
                <a:ea typeface="Calibri" panose="020F0502020204030204" pitchFamily="34" charset="0"/>
                <a:cs typeface="Times New Roman" panose="02020603050405020304" pitchFamily="18" charset="0"/>
              </a:rPr>
              <a:t>) :	Date prévisionnelle </a:t>
            </a:r>
            <a:r>
              <a:rPr lang="fr-FR" dirty="0" err="1">
                <a:latin typeface="Calibri" panose="020F0502020204030204" pitchFamily="34" charset="0"/>
                <a:ea typeface="Calibri" panose="020F0502020204030204" pitchFamily="34" charset="0"/>
                <a:cs typeface="Times New Roman" panose="02020603050405020304" pitchFamily="18" charset="0"/>
              </a:rPr>
              <a:t>Nov</a:t>
            </a:r>
            <a:r>
              <a:rPr lang="fr-FR" dirty="0">
                <a:latin typeface="Calibri" panose="020F0502020204030204" pitchFamily="34" charset="0"/>
                <a:ea typeface="Calibri" panose="020F0502020204030204" pitchFamily="34" charset="0"/>
                <a:cs typeface="Times New Roman" panose="02020603050405020304" pitchFamily="18" charset="0"/>
              </a:rPr>
              <a:t> 2024 (Salarié, début 					02/21)</a:t>
            </a:r>
          </a:p>
          <a:p>
            <a:pPr lvl="0"/>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lvl="0"/>
            <a:r>
              <a:rPr lang="fr-FR" dirty="0">
                <a:latin typeface="Calibri" panose="020F0502020204030204" pitchFamily="34" charset="0"/>
                <a:ea typeface="Calibri" panose="020F0502020204030204" pitchFamily="34" charset="0"/>
                <a:cs typeface="Times New Roman" panose="02020603050405020304" pitchFamily="18" charset="0"/>
              </a:rPr>
              <a:t>MASE Charlotte (C. Afonso, P. Giusti) :		 Date prévisionnelle Mars 2024 (début 03/21)</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2107676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1" name="Text Box 17"/>
          <p:cNvSpPr txBox="1">
            <a:spLocks noChangeArrowheads="1"/>
          </p:cNvSpPr>
          <p:nvPr/>
        </p:nvSpPr>
        <p:spPr bwMode="auto">
          <a:xfrm>
            <a:off x="0" y="0"/>
            <a:ext cx="312906" cy="369332"/>
          </a:xfrm>
          <a:prstGeom prst="rect">
            <a:avLst/>
          </a:prstGeom>
          <a:noFill/>
          <a:ln w="9525">
            <a:solidFill>
              <a:schemeClr val="tx1"/>
            </a:solidFill>
            <a:miter lim="800000"/>
            <a:headEnd/>
            <a:tailEnd/>
          </a:ln>
        </p:spPr>
        <p:txBody>
          <a:bodyPr wrap="none">
            <a:spAutoFit/>
          </a:bodyPr>
          <a:lstStyle/>
          <a:p>
            <a:r>
              <a:rPr lang="fr-FR" dirty="0"/>
              <a:t>4</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18</a:t>
            </a:fld>
            <a:endParaRPr lang="fr-FR"/>
          </a:p>
        </p:txBody>
      </p:sp>
      <p:sp>
        <p:nvSpPr>
          <p:cNvPr id="13" name="Rectangle 2"/>
          <p:cNvSpPr txBox="1">
            <a:spLocks noChangeArrowheads="1"/>
          </p:cNvSpPr>
          <p:nvPr/>
        </p:nvSpPr>
        <p:spPr bwMode="auto">
          <a:xfrm>
            <a:off x="334923" y="0"/>
            <a:ext cx="8474149"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fr-FR" sz="4000" dirty="0"/>
              <a:t>Demandes d’inscription en 4</a:t>
            </a:r>
            <a:r>
              <a:rPr lang="fr-FR" sz="4000" baseline="30000" dirty="0"/>
              <a:t>ème</a:t>
            </a:r>
            <a:r>
              <a:rPr lang="fr-FR" sz="4000" dirty="0"/>
              <a:t> année</a:t>
            </a:r>
          </a:p>
        </p:txBody>
      </p:sp>
      <p:sp>
        <p:nvSpPr>
          <p:cNvPr id="10" name="Rectangle 9">
            <a:extLst>
              <a:ext uri="{FF2B5EF4-FFF2-40B4-BE49-F238E27FC236}">
                <a16:creationId xmlns:a16="http://schemas.microsoft.com/office/drawing/2014/main" id="{025D31D9-DCE8-8A1F-D0A1-934C10FE4445}"/>
              </a:ext>
            </a:extLst>
          </p:cNvPr>
          <p:cNvSpPr/>
          <p:nvPr/>
        </p:nvSpPr>
        <p:spPr>
          <a:xfrm>
            <a:off x="37982" y="1334321"/>
            <a:ext cx="9068029" cy="369332"/>
          </a:xfrm>
          <a:prstGeom prst="rect">
            <a:avLst/>
          </a:prstGeom>
        </p:spPr>
        <p:txBody>
          <a:bodyPr wrap="square">
            <a:spAutoFit/>
          </a:bodyPr>
          <a:lstStyle/>
          <a:p>
            <a:pPr>
              <a:spcAft>
                <a:spcPts val="600"/>
              </a:spcAft>
              <a:tabLst>
                <a:tab pos="809625" algn="l"/>
              </a:tabLst>
            </a:pPr>
            <a:r>
              <a:rPr lang="fr-FR" b="1" i="1" dirty="0">
                <a:solidFill>
                  <a:srgbClr val="800000"/>
                </a:solidFill>
              </a:rPr>
              <a:t>INSA ROUEN - Normandie</a:t>
            </a:r>
            <a:endParaRPr lang="fr-FR" b="1" i="1" dirty="0">
              <a:solidFill>
                <a:srgbClr val="000000"/>
              </a:solidFill>
            </a:endParaRPr>
          </a:p>
        </p:txBody>
      </p:sp>
      <p:sp>
        <p:nvSpPr>
          <p:cNvPr id="2" name="ZoneTexte 1">
            <a:extLst>
              <a:ext uri="{FF2B5EF4-FFF2-40B4-BE49-F238E27FC236}">
                <a16:creationId xmlns:a16="http://schemas.microsoft.com/office/drawing/2014/main" id="{E20D8EBD-9CCA-4A4B-90C2-843E484881BD}"/>
              </a:ext>
            </a:extLst>
          </p:cNvPr>
          <p:cNvSpPr txBox="1"/>
          <p:nvPr/>
        </p:nvSpPr>
        <p:spPr>
          <a:xfrm>
            <a:off x="37982" y="1784823"/>
            <a:ext cx="8955487" cy="646331"/>
          </a:xfrm>
          <a:prstGeom prst="rect">
            <a:avLst/>
          </a:prstGeom>
          <a:noFill/>
        </p:spPr>
        <p:txBody>
          <a:bodyPr wrap="square" rtlCol="0">
            <a:spAutoFit/>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WANG Di (N.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Desilles</a:t>
            </a:r>
            <a:r>
              <a:rPr lang="fr-FR" sz="1800" dirty="0">
                <a:effectLst/>
                <a:latin typeface="Calibri" panose="020F0502020204030204" pitchFamily="34" charset="0"/>
                <a:ea typeface="Calibri" panose="020F0502020204030204" pitchFamily="34" charset="0"/>
                <a:cs typeface="Times New Roman" panose="02020603050405020304" pitchFamily="18" charset="0"/>
              </a:rPr>
              <a:t>, K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Fatyeyeva</a:t>
            </a:r>
            <a:r>
              <a:rPr lang="fr-FR" dirty="0">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rPr>
              <a:t>	Contrat de 42 mois (</a:t>
            </a:r>
            <a:r>
              <a:rPr lang="fr-FR" dirty="0">
                <a:latin typeface="Calibri" panose="020F0502020204030204" pitchFamily="34" charset="0"/>
                <a:ea typeface="Calibri" panose="020F0502020204030204" pitchFamily="34" charset="0"/>
                <a:cs typeface="Times New Roman" panose="02020603050405020304" pitchFamily="18" charset="0"/>
              </a:rPr>
              <a:t>Financement </a:t>
            </a:r>
            <a:r>
              <a:rPr lang="fr-FR" sz="1800" dirty="0">
                <a:effectLst/>
                <a:latin typeface="Calibri" panose="020F0502020204030204" pitchFamily="34" charset="0"/>
                <a:ea typeface="Calibri" panose="020F0502020204030204" pitchFamily="34" charset="0"/>
                <a:cs typeface="Times New Roman" panose="02020603050405020304" pitchFamily="18" charset="0"/>
              </a:rPr>
              <a:t>CSC, début 1/10/20)</a:t>
            </a:r>
          </a:p>
          <a:p>
            <a:r>
              <a:rPr lang="fr-FR" dirty="0">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rPr>
              <a:t>Pas de date de soutenance prévue </a:t>
            </a:r>
          </a:p>
        </p:txBody>
      </p:sp>
    </p:spTree>
    <p:extLst>
      <p:ext uri="{BB962C8B-B14F-4D97-AF65-F5344CB8AC3E}">
        <p14:creationId xmlns:p14="http://schemas.microsoft.com/office/powerpoint/2010/main" val="12771716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5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19</a:t>
            </a:fld>
            <a:endParaRPr lang="fr-FR"/>
          </a:p>
        </p:txBody>
      </p:sp>
      <p:sp>
        <p:nvSpPr>
          <p:cNvPr id="13" name="Rectangle 2"/>
          <p:cNvSpPr txBox="1">
            <a:spLocks noChangeArrowheads="1"/>
          </p:cNvSpPr>
          <p:nvPr/>
        </p:nvSpPr>
        <p:spPr bwMode="auto">
          <a:xfrm>
            <a:off x="334923" y="0"/>
            <a:ext cx="8474149"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fr-FR" sz="4000" dirty="0"/>
              <a:t>Non-renouvellement inscription Abandon de thèse</a:t>
            </a:r>
          </a:p>
        </p:txBody>
      </p:sp>
      <p:sp>
        <p:nvSpPr>
          <p:cNvPr id="10" name="Rectangle 9">
            <a:extLst>
              <a:ext uri="{FF2B5EF4-FFF2-40B4-BE49-F238E27FC236}">
                <a16:creationId xmlns:a16="http://schemas.microsoft.com/office/drawing/2014/main" id="{CE3F3367-C0CA-114A-BDD5-C77F21656EEF}"/>
              </a:ext>
            </a:extLst>
          </p:cNvPr>
          <p:cNvSpPr/>
          <p:nvPr/>
        </p:nvSpPr>
        <p:spPr>
          <a:xfrm>
            <a:off x="0" y="1349223"/>
            <a:ext cx="9068029" cy="2139047"/>
          </a:xfrm>
          <a:prstGeom prst="rect">
            <a:avLst/>
          </a:prstGeom>
        </p:spPr>
        <p:txBody>
          <a:bodyPr wrap="square">
            <a:spAutoFit/>
          </a:bodyPr>
          <a:lstStyle/>
          <a:p>
            <a:pPr>
              <a:spcAft>
                <a:spcPts val="600"/>
              </a:spcAft>
              <a:tabLst>
                <a:tab pos="809625" algn="l"/>
              </a:tabLst>
            </a:pPr>
            <a:r>
              <a:rPr lang="fr-FR" b="1" i="1" dirty="0">
                <a:solidFill>
                  <a:srgbClr val="800000"/>
                </a:solidFill>
              </a:rPr>
              <a:t>INSA de Rouen</a:t>
            </a:r>
          </a:p>
          <a:p>
            <a:pPr marL="285750" indent="-285750">
              <a:spcAft>
                <a:spcPts val="600"/>
              </a:spcAft>
              <a:buFontTx/>
              <a:buChar char="-"/>
              <a:tabLst>
                <a:tab pos="809625" algn="l"/>
              </a:tabLst>
            </a:pPr>
            <a:r>
              <a:rPr lang="fr-FR" b="1" i="1" dirty="0">
                <a:solidFill>
                  <a:srgbClr val="000000"/>
                </a:solidFill>
              </a:rPr>
              <a:t>N. DOWE  (direction </a:t>
            </a:r>
            <a:r>
              <a:rPr lang="fr-FR" b="1" i="1" dirty="0" err="1">
                <a:solidFill>
                  <a:srgbClr val="000000"/>
                </a:solidFill>
              </a:rPr>
              <a:t>T</a:t>
            </a:r>
            <a:r>
              <a:rPr lang="fr-FR" b="1" i="1" dirty="0">
                <a:solidFill>
                  <a:srgbClr val="000000"/>
                </a:solidFill>
              </a:rPr>
              <a:t>. Poisson/ Shawn Collins: </a:t>
            </a:r>
            <a:r>
              <a:rPr lang="fr-FR" sz="1800" dirty="0" err="1">
                <a:effectLst/>
                <a:latin typeface="Arial" panose="020B0604020202020204" pitchFamily="34" charset="0"/>
                <a:ea typeface="Times New Roman" panose="02020603050405020304" pitchFamily="18" charset="0"/>
              </a:rPr>
              <a:t>co-tutelle</a:t>
            </a:r>
            <a:r>
              <a:rPr lang="fr-FR" sz="1800" dirty="0">
                <a:effectLst/>
                <a:latin typeface="Arial" panose="020B0604020202020204" pitchFamily="34" charset="0"/>
                <a:ea typeface="Times New Roman" panose="02020603050405020304" pitchFamily="18" charset="0"/>
              </a:rPr>
              <a:t> avec </a:t>
            </a:r>
            <a:r>
              <a:rPr lang="fr-FR" sz="1800" dirty="0" err="1">
                <a:effectLst/>
                <a:latin typeface="Arial" panose="020B0604020202020204" pitchFamily="34" charset="0"/>
                <a:ea typeface="Times New Roman" panose="02020603050405020304" pitchFamily="18" charset="0"/>
              </a:rPr>
              <a:t>UdM</a:t>
            </a:r>
            <a:r>
              <a:rPr lang="fr-FR" sz="1800" dirty="0">
                <a:effectLst/>
                <a:latin typeface="Arial" panose="020B0604020202020204" pitchFamily="34" charset="0"/>
                <a:ea typeface="Times New Roman" panose="02020603050405020304" pitchFamily="18" charset="0"/>
              </a:rPr>
              <a:t> </a:t>
            </a:r>
            <a:r>
              <a:rPr lang="fr-FR" b="1" i="1" dirty="0">
                <a:solidFill>
                  <a:srgbClr val="000000"/>
                </a:solidFill>
              </a:rPr>
              <a:t>)</a:t>
            </a:r>
          </a:p>
          <a:p>
            <a:pPr marL="742950" lvl="1" indent="-285750">
              <a:spcAft>
                <a:spcPts val="600"/>
              </a:spcAft>
              <a:buFontTx/>
              <a:buChar char="-"/>
              <a:tabLst>
                <a:tab pos="809625" algn="l"/>
              </a:tabLst>
            </a:pPr>
            <a:r>
              <a:rPr lang="fr-FR" dirty="0">
                <a:effectLst/>
                <a:latin typeface="Arial" panose="020B0604020202020204" pitchFamily="34" charset="0"/>
                <a:ea typeface="Times New Roman" panose="02020603050405020304" pitchFamily="18" charset="0"/>
              </a:rPr>
              <a:t>Juin 2022: jury mi-parcours: Décision défavorable à la réinscription en 3A</a:t>
            </a:r>
          </a:p>
          <a:p>
            <a:pPr marL="742950" lvl="1" indent="-285750">
              <a:spcAft>
                <a:spcPts val="600"/>
              </a:spcAft>
              <a:buFontTx/>
              <a:buChar char="-"/>
              <a:tabLst>
                <a:tab pos="809625" algn="l"/>
              </a:tabLst>
            </a:pPr>
            <a:r>
              <a:rPr lang="fr-FR" sz="1800" dirty="0">
                <a:effectLst/>
                <a:latin typeface="Arial" panose="020B0604020202020204" pitchFamily="34" charset="0"/>
                <a:ea typeface="Times New Roman" panose="02020603050405020304" pitchFamily="18" charset="0"/>
              </a:rPr>
              <a:t>octobre 2022</a:t>
            </a:r>
            <a:r>
              <a:rPr lang="fr-FR" sz="1800" dirty="0">
                <a:latin typeface="Arial" panose="020B0604020202020204" pitchFamily="34" charset="0"/>
                <a:ea typeface="Times New Roman" panose="02020603050405020304" pitchFamily="18" charset="0"/>
              </a:rPr>
              <a:t>: </a:t>
            </a:r>
            <a:r>
              <a:rPr lang="fr-FR" sz="1800" dirty="0">
                <a:effectLst/>
                <a:latin typeface="Arial" panose="020B0604020202020204" pitchFamily="34" charset="0"/>
                <a:ea typeface="Times New Roman" panose="02020603050405020304" pitchFamily="18" charset="0"/>
              </a:rPr>
              <a:t>examens </a:t>
            </a:r>
            <a:r>
              <a:rPr lang="fr-FR" sz="1800" dirty="0" err="1">
                <a:effectLst/>
                <a:latin typeface="Arial" panose="020B0604020202020204" pitchFamily="34" charset="0"/>
                <a:ea typeface="Times New Roman" panose="02020603050405020304" pitchFamily="18" charset="0"/>
              </a:rPr>
              <a:t>prédoctoraux</a:t>
            </a:r>
            <a:r>
              <a:rPr lang="fr-FR" sz="1800" dirty="0">
                <a:effectLst/>
                <a:latin typeface="Arial" panose="020B0604020202020204" pitchFamily="34" charset="0"/>
                <a:ea typeface="Times New Roman" panose="02020603050405020304" pitchFamily="18" charset="0"/>
              </a:rPr>
              <a:t> passés à l’</a:t>
            </a:r>
            <a:r>
              <a:rPr lang="fr-FR" sz="1800" dirty="0" err="1">
                <a:effectLst/>
                <a:latin typeface="Arial" panose="020B0604020202020204" pitchFamily="34" charset="0"/>
                <a:ea typeface="Times New Roman" panose="02020603050405020304" pitchFamily="18" charset="0"/>
              </a:rPr>
              <a:t>UdM</a:t>
            </a:r>
            <a:r>
              <a:rPr lang="fr-FR" sz="1800" dirty="0">
                <a:effectLst/>
                <a:latin typeface="Arial" panose="020B0604020202020204" pitchFamily="34" charset="0"/>
                <a:ea typeface="Times New Roman" panose="02020603050405020304" pitchFamily="18" charset="0"/>
              </a:rPr>
              <a:t> =&gt; échec</a:t>
            </a:r>
          </a:p>
          <a:p>
            <a:pPr lvl="1">
              <a:spcAft>
                <a:spcPts val="600"/>
              </a:spcAft>
              <a:tabLst>
                <a:tab pos="809625" algn="l"/>
              </a:tabLst>
            </a:pPr>
            <a:r>
              <a:rPr lang="fr-FR" dirty="0">
                <a:latin typeface="Arial" panose="020B0604020202020204" pitchFamily="34" charset="0"/>
                <a:ea typeface="Times New Roman" panose="02020603050405020304" pitchFamily="18" charset="0"/>
              </a:rPr>
              <a:t>=&gt; Avis défavorable à la réinscription en 3A</a:t>
            </a:r>
            <a:endParaRPr lang="fr-FR" dirty="0">
              <a:effectLst/>
              <a:latin typeface="Arial" panose="020B0604020202020204" pitchFamily="34" charset="0"/>
              <a:ea typeface="Times New Roman" panose="02020603050405020304" pitchFamily="18" charset="0"/>
            </a:endParaRPr>
          </a:p>
          <a:p>
            <a:pPr marL="742950" lvl="1" indent="-285750">
              <a:spcAft>
                <a:spcPts val="600"/>
              </a:spcAft>
              <a:buFontTx/>
              <a:buChar char="-"/>
              <a:tabLst>
                <a:tab pos="809625" algn="l"/>
              </a:tabLst>
            </a:pPr>
            <a:endParaRPr lang="fr-FR" b="1" i="1" dirty="0">
              <a:solidFill>
                <a:srgbClr val="000000"/>
              </a:solidFill>
            </a:endParaRPr>
          </a:p>
        </p:txBody>
      </p:sp>
      <p:sp>
        <p:nvSpPr>
          <p:cNvPr id="2" name="Rectangle 1">
            <a:extLst>
              <a:ext uri="{FF2B5EF4-FFF2-40B4-BE49-F238E27FC236}">
                <a16:creationId xmlns:a16="http://schemas.microsoft.com/office/drawing/2014/main" id="{960E4550-70D2-14E1-D1EA-4E435C7552AA}"/>
              </a:ext>
            </a:extLst>
          </p:cNvPr>
          <p:cNvSpPr/>
          <p:nvPr/>
        </p:nvSpPr>
        <p:spPr>
          <a:xfrm>
            <a:off x="-1" y="3694493"/>
            <a:ext cx="9068029" cy="1631216"/>
          </a:xfrm>
          <a:prstGeom prst="rect">
            <a:avLst/>
          </a:prstGeom>
        </p:spPr>
        <p:txBody>
          <a:bodyPr wrap="square">
            <a:spAutoFit/>
          </a:bodyPr>
          <a:lstStyle/>
          <a:p>
            <a:pPr>
              <a:spcAft>
                <a:spcPts val="600"/>
              </a:spcAft>
              <a:tabLst>
                <a:tab pos="809625" algn="l"/>
              </a:tabLst>
            </a:pPr>
            <a:r>
              <a:rPr lang="fr-FR" b="1" i="1" dirty="0">
                <a:solidFill>
                  <a:srgbClr val="800000"/>
                </a:solidFill>
              </a:rPr>
              <a:t>Université Le Havre Normandie</a:t>
            </a:r>
          </a:p>
          <a:p>
            <a:pPr marL="285750" indent="-285750">
              <a:spcAft>
                <a:spcPts val="600"/>
              </a:spcAft>
              <a:buFontTx/>
              <a:buChar char="-"/>
              <a:tabLst>
                <a:tab pos="809625" algn="l"/>
              </a:tabLst>
            </a:pPr>
            <a:r>
              <a:rPr lang="fr-FR" b="1" i="1" dirty="0">
                <a:solidFill>
                  <a:srgbClr val="000000"/>
                </a:solidFill>
              </a:rPr>
              <a:t>Daria ASIEIEVA  </a:t>
            </a:r>
            <a:r>
              <a:rPr lang="fr-FR" dirty="0">
                <a:solidFill>
                  <a:srgbClr val="000000"/>
                </a:solidFill>
              </a:rPr>
              <a:t>(Financement 50% région, 50% LHSM) </a:t>
            </a:r>
            <a:r>
              <a:rPr lang="fr-FR" b="1" i="1" dirty="0">
                <a:solidFill>
                  <a:srgbClr val="000000"/>
                </a:solidFill>
              </a:rPr>
              <a:t>(direction G. SAVARY/ M.D. VERRIELE)</a:t>
            </a:r>
          </a:p>
          <a:p>
            <a:pPr marL="742950" lvl="1" indent="-285750">
              <a:spcAft>
                <a:spcPts val="600"/>
              </a:spcAft>
              <a:buFontTx/>
              <a:buChar char="-"/>
              <a:tabLst>
                <a:tab pos="809625" algn="l"/>
              </a:tabLst>
            </a:pPr>
            <a:r>
              <a:rPr lang="fr-FR" dirty="0"/>
              <a:t>Doctorante Ukrainienne qui souffre de l'éloignement et souhaite se rendre auprès de ses proches à Kiev</a:t>
            </a:r>
            <a:endParaRPr lang="fr-FR" b="1" i="1" dirty="0">
              <a:solidFill>
                <a:srgbClr val="000000"/>
              </a:solidFill>
            </a:endParaRPr>
          </a:p>
        </p:txBody>
      </p:sp>
    </p:spTree>
    <p:extLst>
      <p:ext uri="{BB962C8B-B14F-4D97-AF65-F5344CB8AC3E}">
        <p14:creationId xmlns:p14="http://schemas.microsoft.com/office/powerpoint/2010/main" val="39141341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34923" y="0"/>
            <a:ext cx="8474149" cy="1143000"/>
          </a:xfrm>
        </p:spPr>
        <p:txBody>
          <a:bodyPr/>
          <a:lstStyle/>
          <a:p>
            <a:pPr eaLnBrk="1" hangingPunct="1"/>
            <a:r>
              <a:rPr lang="fr-FR" sz="4000" dirty="0"/>
              <a:t>Ordre du jour</a:t>
            </a:r>
          </a:p>
        </p:txBody>
      </p:sp>
      <p:sp>
        <p:nvSpPr>
          <p:cNvPr id="11" name="Text Box 17"/>
          <p:cNvSpPr txBox="1">
            <a:spLocks noChangeArrowheads="1"/>
          </p:cNvSpPr>
          <p:nvPr/>
        </p:nvSpPr>
        <p:spPr bwMode="auto">
          <a:xfrm>
            <a:off x="0" y="0"/>
            <a:ext cx="710451" cy="369332"/>
          </a:xfrm>
          <a:prstGeom prst="rect">
            <a:avLst/>
          </a:prstGeom>
          <a:noFill/>
          <a:ln w="9525">
            <a:solidFill>
              <a:schemeClr val="tx1"/>
            </a:solidFill>
            <a:miter lim="800000"/>
            <a:headEnd/>
            <a:tailEnd/>
          </a:ln>
        </p:spPr>
        <p:txBody>
          <a:bodyPr wrap="none">
            <a:spAutoFit/>
          </a:bodyPr>
          <a:lstStyle/>
          <a:p>
            <a:r>
              <a:rPr lang="fr-FR" dirty="0"/>
              <a:t>ODJ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2</a:t>
            </a:fld>
            <a:endParaRPr lang="fr-FR"/>
          </a:p>
        </p:txBody>
      </p:sp>
      <p:sp>
        <p:nvSpPr>
          <p:cNvPr id="3" name="Rectangle 2"/>
          <p:cNvSpPr/>
          <p:nvPr/>
        </p:nvSpPr>
        <p:spPr>
          <a:xfrm>
            <a:off x="427077" y="1456809"/>
            <a:ext cx="7192923" cy="2585323"/>
          </a:xfrm>
          <a:prstGeom prst="rect">
            <a:avLst/>
          </a:prstGeom>
        </p:spPr>
        <p:txBody>
          <a:bodyPr wrap="square">
            <a:spAutoFit/>
          </a:bodyPr>
          <a:lstStyle/>
          <a:p>
            <a:pPr>
              <a:spcAft>
                <a:spcPts val="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1- Bilan des CD Recherche Normandie 100% et CD établissement</a:t>
            </a:r>
            <a:endParaRPr lang="fr-FR" sz="1800" dirty="0">
              <a:effectLst/>
              <a:latin typeface="LinePrinter"/>
              <a:ea typeface="Times New Roman" panose="02020603050405020304" pitchFamily="18" charset="0"/>
              <a:cs typeface="Times New Roman" panose="02020603050405020304" pitchFamily="18" charset="0"/>
            </a:endParaRPr>
          </a:p>
          <a:p>
            <a:pPr>
              <a:spcAft>
                <a:spcPts val="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2- Nouveaux doctorants </a:t>
            </a:r>
            <a:endParaRPr lang="fr-FR" sz="1800" dirty="0">
              <a:effectLst/>
              <a:latin typeface="LinePrinter"/>
              <a:ea typeface="Times New Roman" panose="02020603050405020304" pitchFamily="18" charset="0"/>
              <a:cs typeface="Times New Roman" panose="02020603050405020304" pitchFamily="18" charset="0"/>
            </a:endParaRPr>
          </a:p>
          <a:p>
            <a:pPr algn="just">
              <a:lnSpc>
                <a:spcPct val="150000"/>
              </a:lnSpc>
              <a:spcAft>
                <a:spcPts val="0"/>
              </a:spcAft>
            </a:pPr>
            <a:r>
              <a:rPr lang="fr-FR" sz="1800" dirty="0">
                <a:effectLst/>
                <a:latin typeface="Calibri" panose="020F0502020204030204" pitchFamily="34" charset="0"/>
                <a:ea typeface="Times New Roman" panose="02020603050405020304" pitchFamily="18" charset="0"/>
                <a:cs typeface="Arial" panose="020B0604020202020204" pitchFamily="34" charset="0"/>
              </a:rPr>
              <a:t>3- Validation de demande de </a:t>
            </a:r>
            <a:r>
              <a:rPr lang="fr-FR" sz="1800" dirty="0" err="1">
                <a:effectLst/>
                <a:latin typeface="Calibri" panose="020F0502020204030204" pitchFamily="34" charset="0"/>
                <a:ea typeface="Times New Roman" panose="02020603050405020304" pitchFamily="18" charset="0"/>
                <a:cs typeface="Arial" panose="020B0604020202020204" pitchFamily="34" charset="0"/>
              </a:rPr>
              <a:t>co</a:t>
            </a:r>
            <a:r>
              <a:rPr lang="fr-FR" sz="1800" dirty="0">
                <a:effectLst/>
                <a:latin typeface="Calibri" panose="020F0502020204030204" pitchFamily="34" charset="0"/>
                <a:ea typeface="Times New Roman" panose="02020603050405020304" pitchFamily="18" charset="0"/>
                <a:cs typeface="Arial" panose="020B0604020202020204" pitchFamily="34" charset="0"/>
              </a:rPr>
              <a:t>-encadrement</a:t>
            </a:r>
            <a:endParaRPr lang="fr-FR" sz="1800" dirty="0">
              <a:effectLst/>
              <a:latin typeface="LinePrinter"/>
              <a:ea typeface="Times New Roman" panose="02020603050405020304" pitchFamily="18" charset="0"/>
              <a:cs typeface="Times New Roman" panose="02020603050405020304" pitchFamily="18" charset="0"/>
            </a:endParaRPr>
          </a:p>
          <a:p>
            <a:pPr algn="just">
              <a:lnSpc>
                <a:spcPct val="150000"/>
              </a:lnSpc>
              <a:spcAft>
                <a:spcPts val="0"/>
              </a:spcAft>
            </a:pPr>
            <a:r>
              <a:rPr lang="fr-FR" dirty="0">
                <a:latin typeface="Calibri" panose="020F0502020204030204" pitchFamily="34" charset="0"/>
                <a:ea typeface="Times New Roman" panose="02020603050405020304" pitchFamily="18" charset="0"/>
                <a:cs typeface="Arial" panose="020B0604020202020204" pitchFamily="34" charset="0"/>
              </a:rPr>
              <a:t>4</a:t>
            </a:r>
            <a:r>
              <a:rPr lang="fr-FR" sz="1800" dirty="0">
                <a:effectLst/>
                <a:latin typeface="Calibri" panose="020F0502020204030204" pitchFamily="34" charset="0"/>
                <a:ea typeface="Times New Roman" panose="02020603050405020304" pitchFamily="18" charset="0"/>
                <a:cs typeface="Arial" panose="020B0604020202020204" pitchFamily="34" charset="0"/>
              </a:rPr>
              <a:t>- Inscription en 4</a:t>
            </a:r>
            <a:r>
              <a:rPr lang="fr-FR" sz="1800" baseline="30000" dirty="0">
                <a:effectLst/>
                <a:latin typeface="Calibri" panose="020F0502020204030204" pitchFamily="34" charset="0"/>
                <a:ea typeface="Times New Roman" panose="02020603050405020304" pitchFamily="18" charset="0"/>
                <a:cs typeface="Arial" panose="020B0604020202020204" pitchFamily="34" charset="0"/>
              </a:rPr>
              <a:t>ème</a:t>
            </a:r>
            <a:r>
              <a:rPr lang="fr-FR" sz="1800" dirty="0">
                <a:effectLst/>
                <a:latin typeface="Calibri" panose="020F0502020204030204" pitchFamily="34" charset="0"/>
                <a:ea typeface="Times New Roman" panose="02020603050405020304" pitchFamily="18" charset="0"/>
                <a:cs typeface="Arial" panose="020B0604020202020204" pitchFamily="34" charset="0"/>
              </a:rPr>
              <a:t> année thèse</a:t>
            </a:r>
            <a:endParaRPr lang="fr-FR" sz="1800" dirty="0">
              <a:effectLst/>
              <a:latin typeface="LinePrinter"/>
              <a:ea typeface="Times New Roman" panose="02020603050405020304" pitchFamily="18" charset="0"/>
              <a:cs typeface="Times New Roman" panose="02020603050405020304" pitchFamily="18" charset="0"/>
            </a:endParaRPr>
          </a:p>
          <a:p>
            <a:pPr algn="just"/>
            <a:r>
              <a:rPr lang="fr-FR" dirty="0">
                <a:latin typeface="Calibri" panose="020F0502020204030204" pitchFamily="34" charset="0"/>
                <a:ea typeface="Times New Roman" panose="02020603050405020304" pitchFamily="18" charset="0"/>
                <a:cs typeface="Arial" panose="020B0604020202020204" pitchFamily="34" charset="0"/>
              </a:rPr>
              <a:t>5</a:t>
            </a:r>
            <a:r>
              <a:rPr lang="fr-FR" sz="1800" dirty="0">
                <a:effectLst/>
                <a:latin typeface="Calibri" panose="020F0502020204030204" pitchFamily="34" charset="0"/>
                <a:ea typeface="Times New Roman" panose="02020603050405020304" pitchFamily="18" charset="0"/>
                <a:cs typeface="Arial" panose="020B0604020202020204" pitchFamily="34" charset="0"/>
              </a:rPr>
              <a:t>- Non-renouvellement inscription en thèse + Abandon thèse</a:t>
            </a:r>
          </a:p>
          <a:p>
            <a:pPr algn="just"/>
            <a:r>
              <a:rPr lang="fr-FR" dirty="0">
                <a:latin typeface="Calibri" panose="020F0502020204030204" pitchFamily="34" charset="0"/>
                <a:ea typeface="Times New Roman" panose="02020603050405020304" pitchFamily="18" charset="0"/>
                <a:cs typeface="Arial" panose="020B0604020202020204" pitchFamily="34" charset="0"/>
              </a:rPr>
              <a:t>6- </a:t>
            </a:r>
            <a:r>
              <a:rPr lang="fr-FR" dirty="0" err="1">
                <a:latin typeface="Calibri" panose="020F0502020204030204" pitchFamily="34" charset="0"/>
                <a:ea typeface="Times New Roman" panose="02020603050405020304" pitchFamily="18" charset="0"/>
                <a:cs typeface="Arial" panose="020B0604020202020204" pitchFamily="34" charset="0"/>
              </a:rPr>
              <a:t>Sur-encadrement</a:t>
            </a:r>
            <a:endParaRPr lang="fr-FR" sz="1800" dirty="0">
              <a:effectLst/>
              <a:latin typeface="LinePrinter"/>
              <a:ea typeface="Times New Roman" panose="02020603050405020304" pitchFamily="18" charset="0"/>
              <a:cs typeface="Times New Roman" panose="02020603050405020304" pitchFamily="18" charset="0"/>
            </a:endParaRPr>
          </a:p>
          <a:p>
            <a:pPr algn="just"/>
            <a:r>
              <a:rPr lang="fr-FR" dirty="0">
                <a:latin typeface="Calibri" panose="020F0502020204030204" pitchFamily="34" charset="0"/>
                <a:ea typeface="Times New Roman" panose="02020603050405020304" pitchFamily="18" charset="0"/>
                <a:cs typeface="Arial" panose="020B0604020202020204" pitchFamily="34" charset="0"/>
              </a:rPr>
              <a:t>7</a:t>
            </a:r>
            <a:r>
              <a:rPr lang="fr-FR" sz="1800" dirty="0">
                <a:effectLst/>
                <a:latin typeface="Calibri" panose="020F0502020204030204" pitchFamily="34" charset="0"/>
                <a:ea typeface="Times New Roman" panose="02020603050405020304" pitchFamily="18" charset="0"/>
                <a:cs typeface="Arial" panose="020B0604020202020204" pitchFamily="34" charset="0"/>
              </a:rPr>
              <a:t>- Règlement intérieur de l’EDNC</a:t>
            </a:r>
            <a:endParaRPr lang="fr-FR" sz="1800" dirty="0">
              <a:effectLst/>
              <a:latin typeface="LinePrinter"/>
              <a:ea typeface="Times New Roman" panose="02020603050405020304" pitchFamily="18" charset="0"/>
              <a:cs typeface="Times New Roman" panose="02020603050405020304" pitchFamily="18" charset="0"/>
            </a:endParaRPr>
          </a:p>
          <a:p>
            <a:pPr algn="just"/>
            <a:r>
              <a:rPr lang="fr-FR" dirty="0">
                <a:latin typeface="Calibri" panose="020F0502020204030204" pitchFamily="34" charset="0"/>
                <a:ea typeface="Times New Roman" panose="02020603050405020304" pitchFamily="18" charset="0"/>
                <a:cs typeface="Arial" panose="020B0604020202020204" pitchFamily="34" charset="0"/>
              </a:rPr>
              <a:t>8</a:t>
            </a:r>
            <a:r>
              <a:rPr lang="fr-FR" sz="1800" dirty="0">
                <a:effectLst/>
                <a:latin typeface="Calibri" panose="020F0502020204030204" pitchFamily="34" charset="0"/>
                <a:ea typeface="Times New Roman" panose="02020603050405020304" pitchFamily="18" charset="0"/>
                <a:cs typeface="Arial" panose="020B0604020202020204" pitchFamily="34" charset="0"/>
              </a:rPr>
              <a:t>- Informations diverses </a:t>
            </a:r>
            <a:endParaRPr lang="fr-FR" sz="1800" dirty="0">
              <a:effectLst/>
              <a:latin typeface="LinePrinter"/>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8855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20</a:t>
            </a:fld>
            <a:endParaRPr lang="fr-FR" dirty="0"/>
          </a:p>
        </p:txBody>
      </p:sp>
      <p:sp>
        <p:nvSpPr>
          <p:cNvPr id="5" name="Rectangle 2"/>
          <p:cNvSpPr>
            <a:spLocks noGrp="1" noChangeArrowheads="1"/>
          </p:cNvSpPr>
          <p:nvPr>
            <p:ph type="title"/>
          </p:nvPr>
        </p:nvSpPr>
        <p:spPr>
          <a:xfrm>
            <a:off x="478320" y="0"/>
            <a:ext cx="8474149" cy="773668"/>
          </a:xfrm>
        </p:spPr>
        <p:txBody>
          <a:bodyPr/>
          <a:lstStyle/>
          <a:p>
            <a:pPr eaLnBrk="1" hangingPunct="1"/>
            <a:r>
              <a:rPr lang="fr-FR" sz="4000" dirty="0"/>
              <a:t>Taux d’encadrements</a:t>
            </a:r>
            <a:endParaRPr lang="fr-FR" sz="4000" dirty="0">
              <a:solidFill>
                <a:schemeClr val="tx1"/>
              </a:solidFill>
            </a:endParaRPr>
          </a:p>
        </p:txBody>
      </p:sp>
      <p:sp>
        <p:nvSpPr>
          <p:cNvPr id="7" name="Line 18"/>
          <p:cNvSpPr>
            <a:spLocks noChangeShapeType="1"/>
          </p:cNvSpPr>
          <p:nvPr/>
        </p:nvSpPr>
        <p:spPr bwMode="auto">
          <a:xfrm>
            <a:off x="0" y="765450"/>
            <a:ext cx="9144000" cy="0"/>
          </a:xfrm>
          <a:prstGeom prst="line">
            <a:avLst/>
          </a:prstGeom>
          <a:noFill/>
          <a:ln w="9525">
            <a:solidFill>
              <a:schemeClr val="tx1"/>
            </a:solidFill>
            <a:round/>
            <a:headEnd/>
            <a:tailEnd/>
          </a:ln>
        </p:spPr>
        <p:txBody>
          <a:bodyPr/>
          <a:lstStyle/>
          <a:p>
            <a:endParaRPr lang="fr-FR"/>
          </a:p>
        </p:txBody>
      </p:sp>
      <p:sp>
        <p:nvSpPr>
          <p:cNvPr id="16" name="Text Box 17">
            <a:extLst>
              <a:ext uri="{FF2B5EF4-FFF2-40B4-BE49-F238E27FC236}">
                <a16:creationId xmlns:a16="http://schemas.microsoft.com/office/drawing/2014/main" id="{7DBFC7A2-9232-4FD9-9813-70C2DC6FA24F}"/>
              </a:ext>
            </a:extLst>
          </p:cNvPr>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6 </a:t>
            </a:r>
          </a:p>
        </p:txBody>
      </p:sp>
      <p:sp>
        <p:nvSpPr>
          <p:cNvPr id="6" name="ZoneTexte 5">
            <a:extLst>
              <a:ext uri="{FF2B5EF4-FFF2-40B4-BE49-F238E27FC236}">
                <a16:creationId xmlns:a16="http://schemas.microsoft.com/office/drawing/2014/main" id="{79D6E8F5-FF22-D14F-A21D-0FDE745C9BEE}"/>
              </a:ext>
            </a:extLst>
          </p:cNvPr>
          <p:cNvSpPr txBox="1"/>
          <p:nvPr/>
        </p:nvSpPr>
        <p:spPr>
          <a:xfrm>
            <a:off x="237668" y="947005"/>
            <a:ext cx="8545285" cy="1754326"/>
          </a:xfrm>
          <a:prstGeom prst="rect">
            <a:avLst/>
          </a:prstGeom>
          <a:noFill/>
        </p:spPr>
        <p:txBody>
          <a:bodyPr wrap="square" rtlCol="0">
            <a:spAutoFit/>
          </a:bodyPr>
          <a:lstStyle/>
          <a:p>
            <a:r>
              <a:rPr lang="fr-FR" dirty="0"/>
              <a:t>CED de Normandie Université : 300 % d’encadrement maximum par HDR</a:t>
            </a:r>
          </a:p>
          <a:p>
            <a:endParaRPr lang="fr-FR" dirty="0"/>
          </a:p>
          <a:p>
            <a:r>
              <a:rPr lang="fr-FR" dirty="0"/>
              <a:t>Règle stricte =&gt; nécessité pour l’EDNC de faire valider les </a:t>
            </a:r>
            <a:r>
              <a:rPr lang="fr-FR" dirty="0" err="1"/>
              <a:t>sur-encadrements</a:t>
            </a:r>
            <a:r>
              <a:rPr lang="fr-FR" dirty="0"/>
              <a:t> par le Conseil de l’ED.</a:t>
            </a:r>
          </a:p>
          <a:p>
            <a:endParaRPr lang="fr-FR" dirty="0"/>
          </a:p>
          <a:p>
            <a:endParaRPr lang="fr-FR" b="1" dirty="0"/>
          </a:p>
        </p:txBody>
      </p:sp>
      <p:sp>
        <p:nvSpPr>
          <p:cNvPr id="2" name="ZoneTexte 1">
            <a:extLst>
              <a:ext uri="{FF2B5EF4-FFF2-40B4-BE49-F238E27FC236}">
                <a16:creationId xmlns:a16="http://schemas.microsoft.com/office/drawing/2014/main" id="{2081A341-6689-61D6-1084-9A7046917C8F}"/>
              </a:ext>
            </a:extLst>
          </p:cNvPr>
          <p:cNvSpPr txBox="1"/>
          <p:nvPr/>
        </p:nvSpPr>
        <p:spPr>
          <a:xfrm>
            <a:off x="237667" y="3105834"/>
            <a:ext cx="8545285" cy="923330"/>
          </a:xfrm>
          <a:prstGeom prst="rect">
            <a:avLst/>
          </a:prstGeom>
          <a:noFill/>
        </p:spPr>
        <p:txBody>
          <a:bodyPr wrap="square" rtlCol="0">
            <a:spAutoFit/>
          </a:bodyPr>
          <a:lstStyle/>
          <a:p>
            <a:pPr marL="285750" indent="-285750">
              <a:buFont typeface="Symbol" pitchFamily="2" charset="2"/>
              <a:buChar char="Þ"/>
            </a:pPr>
            <a:r>
              <a:rPr lang="fr-FR" b="1" i="1" dirty="0"/>
              <a:t>Thomas POISSON </a:t>
            </a:r>
            <a:r>
              <a:rPr lang="fr-FR" dirty="0"/>
              <a:t>: 350-400 % (à partir de octobre 2023)</a:t>
            </a:r>
          </a:p>
          <a:p>
            <a:pPr marL="285750" indent="-285750">
              <a:buFont typeface="Symbol" pitchFamily="2" charset="2"/>
              <a:buChar char="Þ"/>
            </a:pPr>
            <a:endParaRPr lang="fr-FR" dirty="0"/>
          </a:p>
          <a:p>
            <a:endParaRPr lang="fr-FR" dirty="0"/>
          </a:p>
        </p:txBody>
      </p:sp>
    </p:spTree>
    <p:extLst>
      <p:ext uri="{BB962C8B-B14F-4D97-AF65-F5344CB8AC3E}">
        <p14:creationId xmlns:p14="http://schemas.microsoft.com/office/powerpoint/2010/main" val="1003864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77026" y="222053"/>
            <a:ext cx="8474149" cy="1143000"/>
          </a:xfrm>
        </p:spPr>
        <p:txBody>
          <a:bodyPr/>
          <a:lstStyle/>
          <a:p>
            <a:pPr eaLnBrk="1" hangingPunct="1"/>
            <a:r>
              <a:rPr lang="fr-FR" sz="4000" dirty="0"/>
              <a:t>CED</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8 </a:t>
            </a:r>
          </a:p>
        </p:txBody>
      </p:sp>
      <p:sp>
        <p:nvSpPr>
          <p:cNvPr id="2" name="ZoneTexte 1"/>
          <p:cNvSpPr txBox="1"/>
          <p:nvPr/>
        </p:nvSpPr>
        <p:spPr>
          <a:xfrm>
            <a:off x="6256035" y="4579082"/>
            <a:ext cx="184731" cy="307777"/>
          </a:xfrm>
          <a:prstGeom prst="rect">
            <a:avLst/>
          </a:prstGeom>
          <a:noFill/>
        </p:spPr>
        <p:txBody>
          <a:bodyPr wrap="none" rtlCol="0">
            <a:spAutoFit/>
          </a:bodyPr>
          <a:lstStyle/>
          <a:p>
            <a:endParaRPr lang="fr-FR" sz="1400" dirty="0"/>
          </a:p>
        </p:txBody>
      </p:sp>
      <p:sp>
        <p:nvSpPr>
          <p:cNvPr id="14" name="Espace réservé du numéro de diapositive 3">
            <a:extLst>
              <a:ext uri="{FF2B5EF4-FFF2-40B4-BE49-F238E27FC236}">
                <a16:creationId xmlns:a16="http://schemas.microsoft.com/office/drawing/2014/main" id="{FDBA542A-0E9E-FB4D-B167-F5035149D5B8}"/>
              </a:ext>
            </a:extLst>
          </p:cNvPr>
          <p:cNvSpPr>
            <a:spLocks noGrp="1"/>
          </p:cNvSpPr>
          <p:nvPr>
            <p:ph type="sldNum" sz="quarter" idx="12"/>
          </p:nvPr>
        </p:nvSpPr>
        <p:spPr>
          <a:xfrm>
            <a:off x="6553200" y="6245225"/>
            <a:ext cx="2133600" cy="476250"/>
          </a:xfrm>
        </p:spPr>
        <p:txBody>
          <a:bodyPr/>
          <a:lstStyle/>
          <a:p>
            <a:pPr>
              <a:defRPr/>
            </a:pPr>
            <a:fld id="{CE3C2928-B7AD-4993-BCC3-D1ED69F52552}" type="slidenum">
              <a:rPr lang="fr-FR" smtClean="0"/>
              <a:pPr>
                <a:defRPr/>
              </a:pPr>
              <a:t>21</a:t>
            </a:fld>
            <a:endParaRPr lang="fr-FR" dirty="0"/>
          </a:p>
        </p:txBody>
      </p:sp>
      <p:sp>
        <p:nvSpPr>
          <p:cNvPr id="3" name="ZoneTexte 2">
            <a:extLst>
              <a:ext uri="{FF2B5EF4-FFF2-40B4-BE49-F238E27FC236}">
                <a16:creationId xmlns:a16="http://schemas.microsoft.com/office/drawing/2014/main" id="{A3472F12-6BF4-7CA8-4D8E-8D95C11EED3D}"/>
              </a:ext>
            </a:extLst>
          </p:cNvPr>
          <p:cNvSpPr txBox="1"/>
          <p:nvPr/>
        </p:nvSpPr>
        <p:spPr>
          <a:xfrm>
            <a:off x="212527" y="1655254"/>
            <a:ext cx="8638647" cy="3416320"/>
          </a:xfrm>
          <a:prstGeom prst="rect">
            <a:avLst/>
          </a:prstGeom>
          <a:noFill/>
        </p:spPr>
        <p:txBody>
          <a:bodyPr wrap="square" rtlCol="0">
            <a:spAutoFit/>
          </a:bodyPr>
          <a:lstStyle/>
          <a:p>
            <a:r>
              <a:rPr lang="fr-FR" dirty="0"/>
              <a:t>P</a:t>
            </a:r>
            <a:r>
              <a:rPr lang="fr-FR" sz="1800" dirty="0">
                <a:effectLst/>
              </a:rPr>
              <a:t>roposition de rendre obligatoire pendant la 1ère année de doctorat :</a:t>
            </a:r>
            <a:br>
              <a:rPr lang="fr-FR" sz="1800" dirty="0">
                <a:effectLst/>
              </a:rPr>
            </a:br>
            <a:br>
              <a:rPr lang="fr-FR" sz="1800" dirty="0">
                <a:effectLst/>
              </a:rPr>
            </a:br>
            <a:r>
              <a:rPr lang="fr-FR" sz="1800" dirty="0">
                <a:effectLst/>
              </a:rPr>
              <a:t> =&gt; une formation à l'intégrité scientifique et l'éthique de la recherche (que ce soit celle dispensée en présentiel dans le cadre du CED, le MOOC de Bordeaux en français ou en anglais, ou une autre formation)</a:t>
            </a:r>
          </a:p>
          <a:p>
            <a:r>
              <a:rPr lang="fr-FR" dirty="0"/>
              <a:t>	- vote: rendre obligatoire la formation en 1</a:t>
            </a:r>
            <a:r>
              <a:rPr lang="fr-FR" baseline="30000" dirty="0"/>
              <a:t>ère</a:t>
            </a:r>
            <a:r>
              <a:rPr lang="fr-FR" dirty="0"/>
              <a:t> année</a:t>
            </a:r>
            <a:endParaRPr lang="fr-FR" sz="1800" dirty="0">
              <a:effectLst/>
            </a:endParaRPr>
          </a:p>
          <a:p>
            <a:br>
              <a:rPr lang="fr-FR" sz="1800" dirty="0">
                <a:effectLst/>
              </a:rPr>
            </a:br>
            <a:br>
              <a:rPr lang="fr-FR" sz="1800" dirty="0">
                <a:effectLst/>
              </a:rPr>
            </a:br>
            <a:r>
              <a:rPr lang="fr-FR" sz="1800" dirty="0">
                <a:effectLst/>
              </a:rPr>
              <a:t> =&gt; une formation à la lutte contre tout type de violences et de discriminations incluant les violences sexuelles et sexistes.</a:t>
            </a:r>
          </a:p>
          <a:p>
            <a:r>
              <a:rPr lang="fr-FR" dirty="0"/>
              <a:t>	- vote: rendre obligatoire la formation </a:t>
            </a:r>
          </a:p>
          <a:p>
            <a:r>
              <a:rPr lang="fr-FR" dirty="0"/>
              <a:t>	- vote: rendre obligatoire la formation en 1</a:t>
            </a:r>
            <a:r>
              <a:rPr lang="fr-FR" baseline="30000" dirty="0"/>
              <a:t>ère</a:t>
            </a:r>
            <a:r>
              <a:rPr lang="fr-FR" dirty="0"/>
              <a:t> année</a:t>
            </a:r>
          </a:p>
        </p:txBody>
      </p:sp>
    </p:spTree>
    <p:extLst>
      <p:ext uri="{BB962C8B-B14F-4D97-AF65-F5344CB8AC3E}">
        <p14:creationId xmlns:p14="http://schemas.microsoft.com/office/powerpoint/2010/main" val="352782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36505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77026" y="222053"/>
            <a:ext cx="8474149" cy="1143000"/>
          </a:xfrm>
        </p:spPr>
        <p:txBody>
          <a:bodyPr/>
          <a:lstStyle/>
          <a:p>
            <a:pPr eaLnBrk="1" hangingPunct="1"/>
            <a:r>
              <a:rPr lang="fr-FR" sz="4000" dirty="0"/>
              <a:t>Règlement intérieur</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7 </a:t>
            </a:r>
          </a:p>
        </p:txBody>
      </p:sp>
      <p:sp>
        <p:nvSpPr>
          <p:cNvPr id="2" name="ZoneTexte 1"/>
          <p:cNvSpPr txBox="1"/>
          <p:nvPr/>
        </p:nvSpPr>
        <p:spPr>
          <a:xfrm>
            <a:off x="6256035" y="4579082"/>
            <a:ext cx="184731" cy="307777"/>
          </a:xfrm>
          <a:prstGeom prst="rect">
            <a:avLst/>
          </a:prstGeom>
          <a:noFill/>
        </p:spPr>
        <p:txBody>
          <a:bodyPr wrap="none" rtlCol="0">
            <a:spAutoFit/>
          </a:bodyPr>
          <a:lstStyle/>
          <a:p>
            <a:endParaRPr lang="fr-FR" sz="1400" dirty="0"/>
          </a:p>
        </p:txBody>
      </p:sp>
      <p:sp>
        <p:nvSpPr>
          <p:cNvPr id="3" name="ZoneTexte 2">
            <a:extLst>
              <a:ext uri="{FF2B5EF4-FFF2-40B4-BE49-F238E27FC236}">
                <a16:creationId xmlns:a16="http://schemas.microsoft.com/office/drawing/2014/main" id="{9C6BFC88-D63A-3C4A-A28A-7A03AB4CD028}"/>
              </a:ext>
            </a:extLst>
          </p:cNvPr>
          <p:cNvSpPr txBox="1"/>
          <p:nvPr/>
        </p:nvSpPr>
        <p:spPr>
          <a:xfrm>
            <a:off x="188511" y="1398146"/>
            <a:ext cx="8031777" cy="369332"/>
          </a:xfrm>
          <a:prstGeom prst="rect">
            <a:avLst/>
          </a:prstGeom>
          <a:noFill/>
        </p:spPr>
        <p:txBody>
          <a:bodyPr wrap="square" rtlCol="0">
            <a:spAutoFit/>
          </a:bodyPr>
          <a:lstStyle/>
          <a:p>
            <a:pPr marL="285750" indent="-285750">
              <a:buFont typeface="Symbol" pitchFamily="2" charset="2"/>
              <a:buChar char="Þ"/>
            </a:pPr>
            <a:r>
              <a:rPr lang="fr-FR" dirty="0"/>
              <a:t>Actualisation du RI – Arrêté d’Août 2022 // </a:t>
            </a:r>
            <a:r>
              <a:rPr lang="fr-FR" dirty="0" err="1"/>
              <a:t>SyGAL</a:t>
            </a:r>
            <a:r>
              <a:rPr lang="fr-FR" dirty="0"/>
              <a:t> </a:t>
            </a:r>
          </a:p>
        </p:txBody>
      </p:sp>
      <p:sp>
        <p:nvSpPr>
          <p:cNvPr id="14" name="Espace réservé du numéro de diapositive 3">
            <a:extLst>
              <a:ext uri="{FF2B5EF4-FFF2-40B4-BE49-F238E27FC236}">
                <a16:creationId xmlns:a16="http://schemas.microsoft.com/office/drawing/2014/main" id="{FDBA542A-0E9E-FB4D-B167-F5035149D5B8}"/>
              </a:ext>
            </a:extLst>
          </p:cNvPr>
          <p:cNvSpPr>
            <a:spLocks noGrp="1"/>
          </p:cNvSpPr>
          <p:nvPr>
            <p:ph type="sldNum" sz="quarter" idx="12"/>
          </p:nvPr>
        </p:nvSpPr>
        <p:spPr>
          <a:xfrm>
            <a:off x="6553200" y="6245225"/>
            <a:ext cx="2133600" cy="476250"/>
          </a:xfrm>
        </p:spPr>
        <p:txBody>
          <a:bodyPr/>
          <a:lstStyle/>
          <a:p>
            <a:pPr>
              <a:defRPr/>
            </a:pPr>
            <a:fld id="{CE3C2928-B7AD-4993-BCC3-D1ED69F52552}" type="slidenum">
              <a:rPr lang="fr-FR" smtClean="0"/>
              <a:pPr>
                <a:defRPr/>
              </a:pPr>
              <a:t>22</a:t>
            </a:fld>
            <a:endParaRPr lang="fr-FR" dirty="0"/>
          </a:p>
        </p:txBody>
      </p:sp>
      <p:sp>
        <p:nvSpPr>
          <p:cNvPr id="12" name="ZoneTexte 11">
            <a:extLst>
              <a:ext uri="{FF2B5EF4-FFF2-40B4-BE49-F238E27FC236}">
                <a16:creationId xmlns:a16="http://schemas.microsoft.com/office/drawing/2014/main" id="{A15BE62A-4281-24C0-45BA-C4D9C3AD9EF0}"/>
              </a:ext>
            </a:extLst>
          </p:cNvPr>
          <p:cNvSpPr txBox="1"/>
          <p:nvPr/>
        </p:nvSpPr>
        <p:spPr>
          <a:xfrm>
            <a:off x="188510" y="1854181"/>
            <a:ext cx="8031777" cy="4955203"/>
          </a:xfrm>
          <a:prstGeom prst="rect">
            <a:avLst/>
          </a:prstGeom>
          <a:noFill/>
        </p:spPr>
        <p:txBody>
          <a:bodyPr wrap="square" rtlCol="0">
            <a:spAutoFit/>
          </a:bodyPr>
          <a:lstStyle/>
          <a:p>
            <a:r>
              <a:rPr lang="fr-FR" b="1" dirty="0"/>
              <a:t>Changements</a:t>
            </a:r>
          </a:p>
          <a:p>
            <a:pPr marL="285750" indent="-285750">
              <a:buFont typeface="Symbol" pitchFamily="2" charset="2"/>
              <a:buChar char="Þ"/>
            </a:pPr>
            <a:r>
              <a:rPr lang="fr-FR" dirty="0"/>
              <a:t>Rôle du Conseil EDNC (p.4):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charset="0"/>
                <a:ea typeface="+mn-ea"/>
                <a:cs typeface="Arial" charset="0"/>
              </a:rPr>
              <a:t>« Il est chargé de valider par un vote :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400" b="0" i="0" u="none" strike="noStrike" kern="1200" cap="none" spc="0" normalizeH="0" baseline="0" noProof="0" dirty="0">
                <a:ln>
                  <a:noFill/>
                </a:ln>
                <a:solidFill>
                  <a:srgbClr val="000000"/>
                </a:solidFill>
                <a:effectLst/>
                <a:uLnTx/>
                <a:uFillTx/>
                <a:latin typeface="Arial" charset="0"/>
                <a:ea typeface="+mn-ea"/>
                <a:cs typeface="Arial" charset="0"/>
              </a:rPr>
              <a:t>les candidatures aux différentes allocations doctorales (y compris les allocations CIFRE et les doctorants sous contrat ANR ou sur crédits européens</a:t>
            </a:r>
            <a:r>
              <a:rPr kumimoji="0" lang="fr-FR" sz="1400" b="0" i="0" u="none" strike="noStrike" kern="1200" cap="none" spc="0" normalizeH="0" baseline="0" noProof="0" dirty="0">
                <a:ln>
                  <a:noFill/>
                </a:ln>
                <a:solidFill>
                  <a:srgbClr val="000000"/>
                </a:solidFill>
                <a:effectLst/>
                <a:highlight>
                  <a:srgbClr val="FFFF00"/>
                </a:highlight>
                <a:uLnTx/>
                <a:uFillTx/>
                <a:latin typeface="Arial" charset="0"/>
                <a:ea typeface="+mn-ea"/>
                <a:cs typeface="Arial" charset="0"/>
              </a:rPr>
              <a:t>), </a:t>
            </a:r>
            <a:r>
              <a:rPr kumimoji="0" lang="fr-FR" sz="1400" b="0" i="0" u="none" strike="sngStrike" kern="1200" cap="none" spc="0" normalizeH="0" baseline="0" noProof="0" dirty="0">
                <a:ln>
                  <a:noFill/>
                </a:ln>
                <a:solidFill>
                  <a:srgbClr val="000000"/>
                </a:solidFill>
                <a:effectLst/>
                <a:highlight>
                  <a:srgbClr val="FFFF00"/>
                </a:highlight>
                <a:uLnTx/>
                <a:uFillTx/>
                <a:latin typeface="Arial" charset="0"/>
                <a:ea typeface="+mn-ea"/>
                <a:cs typeface="Arial" charset="0"/>
              </a:rPr>
              <a:t>en s’assurant de la qualité des candidatures, et de leur adéquation avec le sujet de thèse</a:t>
            </a:r>
            <a:r>
              <a:rPr kumimoji="0" lang="fr-FR" sz="1400" b="0" i="0" u="none" strike="noStrike" kern="1200" cap="none" spc="0" normalizeH="0" baseline="0" noProof="0" dirty="0">
                <a:ln>
                  <a:noFill/>
                </a:ln>
                <a:solidFill>
                  <a:srgbClr val="000000"/>
                </a:solidFill>
                <a:effectLst/>
                <a:highlight>
                  <a:srgbClr val="FFFF00"/>
                </a:highlight>
                <a:uLnTx/>
                <a:uFillTx/>
                <a:latin typeface="Arial" charset="0"/>
                <a:ea typeface="+mn-ea"/>
                <a:cs typeface="Arial" charset="0"/>
              </a:rPr>
              <a:t>. </a:t>
            </a:r>
            <a:r>
              <a:rPr kumimoji="0" lang="fr-FR" sz="1400" b="0" i="0" u="none" strike="noStrike" kern="1200" cap="none" spc="0" normalizeH="0" baseline="0" noProof="0" dirty="0">
                <a:ln>
                  <a:noFill/>
                </a:ln>
                <a:solidFill>
                  <a:srgbClr val="000000"/>
                </a:solidFill>
                <a:effectLst/>
                <a:uLnTx/>
                <a:uFillTx/>
                <a:latin typeface="Arial" charset="0"/>
                <a:ea typeface="+mn-ea"/>
                <a:cs typeface="Arial" charset="0"/>
              </a:rPr>
              <a:t>»</a:t>
            </a:r>
            <a:endParaRPr lang="fr-FR" dirty="0"/>
          </a:p>
          <a:p>
            <a:pPr marL="285750" indent="-285750">
              <a:buFont typeface="Symbol" pitchFamily="2" charset="2"/>
              <a:buChar char="Þ"/>
            </a:pPr>
            <a:r>
              <a:rPr lang="fr-FR" dirty="0"/>
              <a:t>Missions d’enseignement ou vacations (p. 6-7)</a:t>
            </a:r>
          </a:p>
          <a:p>
            <a:r>
              <a:rPr lang="fr-FR" sz="1400" dirty="0">
                <a:effectLst/>
                <a:latin typeface="Trebuchet MS" panose="020B0703020202090204" pitchFamily="34" charset="0"/>
                <a:ea typeface="Calibri" panose="020F0502020204030204" pitchFamily="34" charset="0"/>
                <a:cs typeface="Times New Roman" panose="02020603050405020304" pitchFamily="18" charset="0"/>
              </a:rPr>
              <a:t>« L’attribution des missions complémentaires aux contrats doctoraux ou des vacations d’enseignement est organisée selon la procédure en vigueur dans l’établissement d’inscription en doctorat. </a:t>
            </a:r>
            <a:r>
              <a:rPr lang="fr-FR" sz="1400" dirty="0">
                <a:effectLst/>
                <a:highlight>
                  <a:srgbClr val="00FF00"/>
                </a:highlight>
                <a:latin typeface="Trebuchet MS" panose="020B0703020202090204" pitchFamily="34" charset="0"/>
                <a:ea typeface="Calibri" panose="020F0502020204030204" pitchFamily="34" charset="0"/>
                <a:cs typeface="Times New Roman" panose="02020603050405020304" pitchFamily="18" charset="0"/>
              </a:rPr>
              <a:t>Les doctorants retenus pour une mission enseignement sont encouragés à suivre les formations dispensées par l’INSPE (formation transversale). »</a:t>
            </a:r>
            <a:endParaRPr lang="fr-FR" dirty="0"/>
          </a:p>
          <a:p>
            <a:pPr marL="285750" indent="-285750">
              <a:buFont typeface="Symbol" pitchFamily="2" charset="2"/>
              <a:buChar char="Þ"/>
            </a:pPr>
            <a:r>
              <a:rPr lang="fr-FR" dirty="0"/>
              <a:t>Réinscription en 2 ou 3ème année  (p.7)</a:t>
            </a:r>
          </a:p>
          <a:p>
            <a:r>
              <a:rPr lang="fr-FR" sz="1400" dirty="0">
                <a:effectLst/>
                <a:highlight>
                  <a:srgbClr val="00FF00"/>
                </a:highlight>
                <a:latin typeface="Trebuchet MS" panose="020B0703020202090204" pitchFamily="34" charset="0"/>
                <a:ea typeface="Calibri" panose="020F0502020204030204" pitchFamily="34" charset="0"/>
                <a:cs typeface="Times New Roman" panose="02020603050405020304" pitchFamily="18" charset="0"/>
              </a:rPr>
              <a:t>« Les réinscriptions ne sont pas automatiques. La décision de réinscription se base notamment sur le rapport du Comité de Suivi Individuel (CSI, </a:t>
            </a:r>
            <a:r>
              <a:rPr lang="fr-FR" sz="1400" dirty="0" err="1">
                <a:effectLst/>
                <a:highlight>
                  <a:srgbClr val="00FF00"/>
                </a:highlight>
                <a:latin typeface="Trebuchet MS" panose="020B0703020202090204" pitchFamily="34" charset="0"/>
                <a:ea typeface="Calibri" panose="020F0502020204030204" pitchFamily="34" charset="0"/>
                <a:cs typeface="Times New Roman" panose="02020603050405020304" pitchFamily="18" charset="0"/>
              </a:rPr>
              <a:t>cf</a:t>
            </a:r>
            <a:r>
              <a:rPr lang="fr-FR" sz="1400" dirty="0">
                <a:effectLst/>
                <a:highlight>
                  <a:srgbClr val="00FF00"/>
                </a:highlight>
                <a:latin typeface="Trebuchet MS" panose="020B0703020202090204" pitchFamily="34" charset="0"/>
                <a:ea typeface="Calibri" panose="020F0502020204030204" pitchFamily="34" charset="0"/>
                <a:cs typeface="Times New Roman" panose="02020603050405020304" pitchFamily="18" charset="0"/>
              </a:rPr>
              <a:t> Article 11) qui est téléversé par le doctorant sur SYGAL. »</a:t>
            </a:r>
            <a:endParaRPr lang="fr-FR" dirty="0"/>
          </a:p>
          <a:p>
            <a:pPr marL="285750" indent="-285750">
              <a:buFont typeface="Symbol" pitchFamily="2" charset="2"/>
              <a:buChar char="Þ"/>
            </a:pPr>
            <a:r>
              <a:rPr lang="fr-FR" dirty="0"/>
              <a:t>Comité de Suivi Individuel du doctorant  (p. 9-10)</a:t>
            </a:r>
          </a:p>
          <a:p>
            <a:pPr marL="285750" indent="-285750">
              <a:buFont typeface="Symbol" pitchFamily="2" charset="2"/>
              <a:buChar char="Þ"/>
            </a:pPr>
            <a:r>
              <a:rPr lang="fr-FR" dirty="0"/>
              <a:t>Exigences en matière de suivi de formation (p. 11)</a:t>
            </a:r>
          </a:p>
          <a:p>
            <a:pPr marL="285750" indent="-285750">
              <a:buFont typeface="Symbol" pitchFamily="2" charset="2"/>
              <a:buChar char="Þ"/>
            </a:pPr>
            <a:r>
              <a:rPr lang="fr-FR" dirty="0"/>
              <a:t>Aide aux congrès (p.12)</a:t>
            </a:r>
          </a:p>
          <a:p>
            <a:pPr marL="285750" indent="-285750">
              <a:buFont typeface="Symbol" pitchFamily="2" charset="2"/>
              <a:buChar char="Þ"/>
            </a:pPr>
            <a:endParaRPr lang="fr-FR" dirty="0"/>
          </a:p>
          <a:p>
            <a:pPr marL="285750" indent="-285750">
              <a:buFont typeface="Symbol" pitchFamily="2" charset="2"/>
              <a:buChar char="Þ"/>
            </a:pPr>
            <a:endParaRPr lang="fr-FR" dirty="0"/>
          </a:p>
        </p:txBody>
      </p:sp>
    </p:spTree>
    <p:extLst>
      <p:ext uri="{BB962C8B-B14F-4D97-AF65-F5344CB8AC3E}">
        <p14:creationId xmlns:p14="http://schemas.microsoft.com/office/powerpoint/2010/main" val="416012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3</a:t>
            </a:fld>
            <a:endParaRPr lang="fr-FR" dirty="0"/>
          </a:p>
        </p:txBody>
      </p:sp>
      <p:sp>
        <p:nvSpPr>
          <p:cNvPr id="8" name="Rectangle 2">
            <a:extLst>
              <a:ext uri="{FF2B5EF4-FFF2-40B4-BE49-F238E27FC236}">
                <a16:creationId xmlns:a16="http://schemas.microsoft.com/office/drawing/2014/main" id="{8DE01FB4-8878-9110-9D4F-A6154346FE04}"/>
              </a:ext>
            </a:extLst>
          </p:cNvPr>
          <p:cNvSpPr txBox="1">
            <a:spLocks noChangeArrowheads="1"/>
          </p:cNvSpPr>
          <p:nvPr/>
        </p:nvSpPr>
        <p:spPr bwMode="auto">
          <a:xfrm>
            <a:off x="457200" y="57708"/>
            <a:ext cx="8474149"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fr-FR" sz="4000" kern="0" dirty="0"/>
              <a:t>BILAN des CD Recherche Normandie 100%</a:t>
            </a:r>
          </a:p>
        </p:txBody>
      </p:sp>
      <p:sp>
        <p:nvSpPr>
          <p:cNvPr id="14" name="ZoneTexte 13">
            <a:extLst>
              <a:ext uri="{FF2B5EF4-FFF2-40B4-BE49-F238E27FC236}">
                <a16:creationId xmlns:a16="http://schemas.microsoft.com/office/drawing/2014/main" id="{B8E36C08-6B67-4E58-3FCD-2C3B3CDD9B86}"/>
              </a:ext>
            </a:extLst>
          </p:cNvPr>
          <p:cNvSpPr txBox="1"/>
          <p:nvPr/>
        </p:nvSpPr>
        <p:spPr>
          <a:xfrm>
            <a:off x="344683" y="1393949"/>
            <a:ext cx="4836231" cy="1477328"/>
          </a:xfrm>
          <a:prstGeom prst="rect">
            <a:avLst/>
          </a:prstGeom>
          <a:noFill/>
        </p:spPr>
        <p:txBody>
          <a:bodyPr wrap="square" rtlCol="0">
            <a:spAutoFit/>
          </a:bodyPr>
          <a:lstStyle/>
          <a:p>
            <a:r>
              <a:rPr lang="fr-FR" dirty="0"/>
              <a:t>Pôle CBSB – </a:t>
            </a:r>
            <a:r>
              <a:rPr lang="fr-FR" b="1" dirty="0"/>
              <a:t>axe CHIMIE</a:t>
            </a:r>
          </a:p>
          <a:p>
            <a:r>
              <a:rPr lang="fr-FR" dirty="0">
                <a:solidFill>
                  <a:srgbClr val="0000FF"/>
                </a:solidFill>
                <a:ea typeface="Cambria" panose="02040503050406030204" pitchFamily="18" charset="0"/>
                <a:cs typeface="Times New Roman" panose="02020603050405020304" pitchFamily="18" charset="0"/>
              </a:rPr>
              <a:t>URCOM(1) – COBRA(11) – PBS(4) – CERMN(4) – LCMT(3)</a:t>
            </a:r>
            <a:endParaRPr lang="fr-FR" dirty="0"/>
          </a:p>
          <a:p>
            <a:endParaRPr lang="fr-FR" dirty="0"/>
          </a:p>
          <a:p>
            <a:pPr marL="285750" indent="-285750">
              <a:buFont typeface="Symbol" pitchFamily="2" charset="2"/>
              <a:buChar char="Þ"/>
            </a:pPr>
            <a:r>
              <a:rPr lang="fr-FR" b="1" dirty="0"/>
              <a:t>23 dossiers déposés</a:t>
            </a:r>
          </a:p>
        </p:txBody>
      </p:sp>
      <p:sp>
        <p:nvSpPr>
          <p:cNvPr id="16" name="ZoneTexte 15">
            <a:extLst>
              <a:ext uri="{FF2B5EF4-FFF2-40B4-BE49-F238E27FC236}">
                <a16:creationId xmlns:a16="http://schemas.microsoft.com/office/drawing/2014/main" id="{762A6DDC-497F-8F55-5EA7-7FC33CA91DB8}"/>
              </a:ext>
            </a:extLst>
          </p:cNvPr>
          <p:cNvSpPr txBox="1"/>
          <p:nvPr/>
        </p:nvSpPr>
        <p:spPr>
          <a:xfrm>
            <a:off x="5093925" y="1375414"/>
            <a:ext cx="3837424" cy="1477328"/>
          </a:xfrm>
          <a:prstGeom prst="rect">
            <a:avLst/>
          </a:prstGeom>
          <a:noFill/>
        </p:spPr>
        <p:txBody>
          <a:bodyPr wrap="square" rtlCol="0">
            <a:spAutoFit/>
          </a:bodyPr>
          <a:lstStyle/>
          <a:p>
            <a:r>
              <a:rPr lang="fr-FR" dirty="0"/>
              <a:t>Pôle CBSB – </a:t>
            </a:r>
            <a:r>
              <a:rPr lang="fr-FR" b="1" dirty="0"/>
              <a:t>axe </a:t>
            </a:r>
            <a:r>
              <a:rPr lang="fr-FR" b="1" dirty="0" err="1"/>
              <a:t>SéSAD</a:t>
            </a:r>
            <a:endParaRPr lang="fr-FR" b="1" dirty="0"/>
          </a:p>
          <a:p>
            <a:r>
              <a:rPr lang="fr-FR" dirty="0">
                <a:solidFill>
                  <a:srgbClr val="0000FF"/>
                </a:solidFill>
                <a:ea typeface="Cambria" panose="02040503050406030204" pitchFamily="18" charset="0"/>
                <a:cs typeface="Times New Roman" panose="02020603050405020304" pitchFamily="18" charset="0"/>
              </a:rPr>
              <a:t>PBS(1) – ABTE (1)</a:t>
            </a:r>
            <a:endParaRPr lang="fr-FR" dirty="0"/>
          </a:p>
          <a:p>
            <a:endParaRPr lang="fr-FR" dirty="0"/>
          </a:p>
          <a:p>
            <a:endParaRPr lang="fr-FR" dirty="0"/>
          </a:p>
          <a:p>
            <a:pPr marL="285750" indent="-285750">
              <a:buFont typeface="Symbol" pitchFamily="2" charset="2"/>
              <a:buChar char="Þ"/>
            </a:pPr>
            <a:r>
              <a:rPr lang="fr-FR" b="1" dirty="0"/>
              <a:t>2 dossiers déposés</a:t>
            </a:r>
          </a:p>
        </p:txBody>
      </p:sp>
      <p:sp>
        <p:nvSpPr>
          <p:cNvPr id="17" name="ZoneTexte 16">
            <a:extLst>
              <a:ext uri="{FF2B5EF4-FFF2-40B4-BE49-F238E27FC236}">
                <a16:creationId xmlns:a16="http://schemas.microsoft.com/office/drawing/2014/main" id="{256316B3-963E-64E8-7B44-3A21FD0C09AD}"/>
              </a:ext>
            </a:extLst>
          </p:cNvPr>
          <p:cNvSpPr txBox="1"/>
          <p:nvPr/>
        </p:nvSpPr>
        <p:spPr>
          <a:xfrm>
            <a:off x="344683" y="3208336"/>
            <a:ext cx="3837424" cy="1200329"/>
          </a:xfrm>
          <a:prstGeom prst="rect">
            <a:avLst/>
          </a:prstGeom>
          <a:noFill/>
        </p:spPr>
        <p:txBody>
          <a:bodyPr wrap="square" rtlCol="0">
            <a:spAutoFit/>
          </a:bodyPr>
          <a:lstStyle/>
          <a:p>
            <a:r>
              <a:rPr lang="fr-FR" dirty="0"/>
              <a:t>Pôle EP2M – </a:t>
            </a:r>
            <a:r>
              <a:rPr lang="fr-FR" b="1" dirty="0"/>
              <a:t>axe Les Matériaux</a:t>
            </a:r>
          </a:p>
          <a:p>
            <a:r>
              <a:rPr lang="fr-FR" dirty="0">
                <a:solidFill>
                  <a:srgbClr val="0000FF"/>
                </a:solidFill>
                <a:ea typeface="Cambria" panose="02040503050406030204" pitchFamily="18" charset="0"/>
                <a:cs typeface="Times New Roman" panose="02020603050405020304" pitchFamily="18" charset="0"/>
              </a:rPr>
              <a:t>LCMT(1)</a:t>
            </a:r>
            <a:endParaRPr lang="fr-FR" dirty="0"/>
          </a:p>
          <a:p>
            <a:endParaRPr lang="fr-FR" dirty="0"/>
          </a:p>
          <a:p>
            <a:pPr marL="285750" indent="-285750">
              <a:buFont typeface="Symbol" pitchFamily="2" charset="2"/>
              <a:buChar char="Þ"/>
            </a:pPr>
            <a:r>
              <a:rPr lang="fr-FR" b="1" dirty="0"/>
              <a:t>1 dossier déposé</a:t>
            </a:r>
          </a:p>
        </p:txBody>
      </p:sp>
      <p:sp>
        <p:nvSpPr>
          <p:cNvPr id="20" name="ZoneTexte 19">
            <a:extLst>
              <a:ext uri="{FF2B5EF4-FFF2-40B4-BE49-F238E27FC236}">
                <a16:creationId xmlns:a16="http://schemas.microsoft.com/office/drawing/2014/main" id="{440C43CF-857F-48AF-2145-DBBE67B18358}"/>
              </a:ext>
            </a:extLst>
          </p:cNvPr>
          <p:cNvSpPr txBox="1"/>
          <p:nvPr/>
        </p:nvSpPr>
        <p:spPr>
          <a:xfrm>
            <a:off x="344683" y="5127922"/>
            <a:ext cx="3244337" cy="923330"/>
          </a:xfrm>
          <a:prstGeom prst="rect">
            <a:avLst/>
          </a:prstGeom>
          <a:noFill/>
        </p:spPr>
        <p:txBody>
          <a:bodyPr wrap="square">
            <a:spAutoFit/>
          </a:bodyPr>
          <a:lstStyle/>
          <a:p>
            <a:r>
              <a:rPr lang="pt-BR" dirty="0"/>
              <a:t>PBS 	</a:t>
            </a:r>
            <a:r>
              <a:rPr lang="pt-BR" b="1" dirty="0">
                <a:highlight>
                  <a:srgbClr val="FFFF00"/>
                </a:highlight>
                <a:latin typeface="+mn-lt"/>
              </a:rPr>
              <a:t>PROMOUV (A+)</a:t>
            </a:r>
            <a:r>
              <a:rPr lang="pt-BR" dirty="0">
                <a:highlight>
                  <a:srgbClr val="FFFF00"/>
                </a:highlight>
                <a:latin typeface="+mn-lt"/>
              </a:rPr>
              <a:t> </a:t>
            </a:r>
          </a:p>
          <a:p>
            <a:r>
              <a:rPr lang="fr-FR" dirty="0"/>
              <a:t>COBRA 	</a:t>
            </a:r>
            <a:r>
              <a:rPr lang="en-US" b="1" dirty="0">
                <a:highlight>
                  <a:srgbClr val="FFFF00"/>
                </a:highlight>
                <a:latin typeface="+mn-lt"/>
              </a:rPr>
              <a:t>CHROMOSOIL (A+) </a:t>
            </a:r>
            <a:endParaRPr lang="fr-FR" strike="sngStrike" dirty="0">
              <a:highlight>
                <a:srgbClr val="FFFF00"/>
              </a:highlight>
              <a:latin typeface="+mn-lt"/>
            </a:endParaRPr>
          </a:p>
          <a:p>
            <a:r>
              <a:rPr lang="fr-FR" dirty="0"/>
              <a:t>COBRA	</a:t>
            </a:r>
            <a:r>
              <a:rPr lang="fr-FR" b="1" dirty="0">
                <a:highlight>
                  <a:srgbClr val="FFFF00"/>
                </a:highlight>
                <a:latin typeface="+mn-lt"/>
              </a:rPr>
              <a:t>LACTAREX (A+)	</a:t>
            </a:r>
            <a:endParaRPr lang="fr-FR" dirty="0">
              <a:highlight>
                <a:srgbClr val="FFFF00"/>
              </a:highlight>
              <a:latin typeface="+mn-lt"/>
            </a:endParaRPr>
          </a:p>
        </p:txBody>
      </p:sp>
      <p:sp>
        <p:nvSpPr>
          <p:cNvPr id="21" name="ZoneTexte 20">
            <a:extLst>
              <a:ext uri="{FF2B5EF4-FFF2-40B4-BE49-F238E27FC236}">
                <a16:creationId xmlns:a16="http://schemas.microsoft.com/office/drawing/2014/main" id="{3020496E-98BD-8D50-7CC6-03ED18F8483A}"/>
              </a:ext>
            </a:extLst>
          </p:cNvPr>
          <p:cNvSpPr txBox="1"/>
          <p:nvPr/>
        </p:nvSpPr>
        <p:spPr>
          <a:xfrm>
            <a:off x="344683" y="4583627"/>
            <a:ext cx="6878806" cy="369332"/>
          </a:xfrm>
          <a:prstGeom prst="rect">
            <a:avLst/>
          </a:prstGeom>
          <a:noFill/>
        </p:spPr>
        <p:txBody>
          <a:bodyPr wrap="none" rtlCol="0">
            <a:spAutoFit/>
          </a:bodyPr>
          <a:lstStyle/>
          <a:p>
            <a:r>
              <a:rPr lang="fr-FR" b="1" dirty="0">
                <a:highlight>
                  <a:srgbClr val="FFFF00"/>
                </a:highlight>
              </a:rPr>
              <a:t>Bilan des projets retenus par les établissements URN et UCN</a:t>
            </a:r>
          </a:p>
        </p:txBody>
      </p:sp>
      <p:sp>
        <p:nvSpPr>
          <p:cNvPr id="23" name="ZoneTexte 22">
            <a:extLst>
              <a:ext uri="{FF2B5EF4-FFF2-40B4-BE49-F238E27FC236}">
                <a16:creationId xmlns:a16="http://schemas.microsoft.com/office/drawing/2014/main" id="{13ED0043-6AF1-02F3-FA66-8FDA67E77E53}"/>
              </a:ext>
            </a:extLst>
          </p:cNvPr>
          <p:cNvSpPr txBox="1"/>
          <p:nvPr/>
        </p:nvSpPr>
        <p:spPr>
          <a:xfrm>
            <a:off x="4182107" y="5127922"/>
            <a:ext cx="4600574" cy="923330"/>
          </a:xfrm>
          <a:prstGeom prst="rect">
            <a:avLst/>
          </a:prstGeom>
          <a:noFill/>
        </p:spPr>
        <p:txBody>
          <a:bodyPr wrap="square">
            <a:spAutoFit/>
          </a:bodyPr>
          <a:lstStyle/>
          <a:p>
            <a:r>
              <a:rPr lang="fr-FR" dirty="0"/>
              <a:t>LCMT	</a:t>
            </a:r>
            <a:r>
              <a:rPr lang="pt-BR" b="1" dirty="0">
                <a:highlight>
                  <a:srgbClr val="FFFF00"/>
                </a:highlight>
                <a:latin typeface="Arial,sans-serif"/>
              </a:rPr>
              <a:t>CELL (A+)</a:t>
            </a:r>
            <a:r>
              <a:rPr lang="pt-BR" dirty="0">
                <a:highlight>
                  <a:srgbClr val="FFFF00"/>
                </a:highlight>
                <a:latin typeface="Arial,sans-serif"/>
              </a:rPr>
              <a:t> </a:t>
            </a:r>
            <a:endParaRPr lang="fr-FR" b="1" dirty="0"/>
          </a:p>
          <a:p>
            <a:r>
              <a:rPr lang="fr-FR" dirty="0"/>
              <a:t>CERMN 	</a:t>
            </a:r>
            <a:r>
              <a:rPr lang="pt-BR" b="1" dirty="0">
                <a:highlight>
                  <a:srgbClr val="FFFF00"/>
                </a:highlight>
                <a:latin typeface="Arial,sans-serif"/>
              </a:rPr>
              <a:t>DALATBIN (A+)</a:t>
            </a:r>
            <a:r>
              <a:rPr lang="pt-BR" dirty="0">
                <a:highlight>
                  <a:srgbClr val="FFFF00"/>
                </a:highlight>
                <a:latin typeface="Arial,sans-serif"/>
              </a:rPr>
              <a:t> </a:t>
            </a:r>
            <a:endParaRPr lang="fr-FR" b="1" dirty="0"/>
          </a:p>
          <a:p>
            <a:r>
              <a:rPr lang="fr-FR" dirty="0"/>
              <a:t>LCMT	</a:t>
            </a:r>
            <a:r>
              <a:rPr lang="fr-FR" b="1" dirty="0">
                <a:highlight>
                  <a:srgbClr val="FFFF00"/>
                </a:highlight>
              </a:rPr>
              <a:t>CHELSEA (A/A)	</a:t>
            </a:r>
            <a:endParaRPr lang="fr-FR" dirty="0"/>
          </a:p>
        </p:txBody>
      </p:sp>
    </p:spTree>
    <p:extLst>
      <p:ext uri="{BB962C8B-B14F-4D97-AF65-F5344CB8AC3E}">
        <p14:creationId xmlns:p14="http://schemas.microsoft.com/office/powerpoint/2010/main" val="2904171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34923" y="0"/>
            <a:ext cx="8474149" cy="1143000"/>
          </a:xfrm>
        </p:spPr>
        <p:txBody>
          <a:bodyPr/>
          <a:lstStyle/>
          <a:p>
            <a:pPr eaLnBrk="1" hangingPunct="1"/>
            <a:r>
              <a:rPr lang="fr-FR" sz="4000" dirty="0"/>
              <a:t>CD établissements</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4</a:t>
            </a:fld>
            <a:endParaRPr lang="fr-FR" dirty="0"/>
          </a:p>
        </p:txBody>
      </p:sp>
      <p:sp>
        <p:nvSpPr>
          <p:cNvPr id="6" name="ZoneTexte 5">
            <a:extLst>
              <a:ext uri="{FF2B5EF4-FFF2-40B4-BE49-F238E27FC236}">
                <a16:creationId xmlns:a16="http://schemas.microsoft.com/office/drawing/2014/main" id="{2A88B354-E93C-074A-970D-82E9AF044EC9}"/>
              </a:ext>
            </a:extLst>
          </p:cNvPr>
          <p:cNvSpPr txBox="1"/>
          <p:nvPr/>
        </p:nvSpPr>
        <p:spPr>
          <a:xfrm>
            <a:off x="0" y="1345168"/>
            <a:ext cx="4019114" cy="369332"/>
          </a:xfrm>
          <a:prstGeom prst="rect">
            <a:avLst/>
          </a:prstGeom>
          <a:noFill/>
        </p:spPr>
        <p:txBody>
          <a:bodyPr wrap="none" rtlCol="0">
            <a:spAutoFit/>
          </a:bodyPr>
          <a:lstStyle/>
          <a:p>
            <a:r>
              <a:rPr lang="fr-FR" b="1" dirty="0"/>
              <a:t>Campagne 2023: AAP URN et UCN </a:t>
            </a:r>
          </a:p>
        </p:txBody>
      </p:sp>
      <p:pic>
        <p:nvPicPr>
          <p:cNvPr id="5" name="Graphique 4">
            <a:extLst>
              <a:ext uri="{FF2B5EF4-FFF2-40B4-BE49-F238E27FC236}">
                <a16:creationId xmlns:a16="http://schemas.microsoft.com/office/drawing/2014/main" id="{6AEEE39A-9D1E-F519-EF45-904D092ED5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3553" y="1393827"/>
            <a:ext cx="7772400" cy="2717280"/>
          </a:xfrm>
          <a:prstGeom prst="rect">
            <a:avLst/>
          </a:prstGeom>
        </p:spPr>
      </p:pic>
      <p:sp>
        <p:nvSpPr>
          <p:cNvPr id="7" name="Ellipse 6">
            <a:extLst>
              <a:ext uri="{FF2B5EF4-FFF2-40B4-BE49-F238E27FC236}">
                <a16:creationId xmlns:a16="http://schemas.microsoft.com/office/drawing/2014/main" id="{61BA810D-8BA6-2487-5C8B-8E22E47B7018}"/>
              </a:ext>
            </a:extLst>
          </p:cNvPr>
          <p:cNvSpPr/>
          <p:nvPr/>
        </p:nvSpPr>
        <p:spPr>
          <a:xfrm>
            <a:off x="5929977" y="2734809"/>
            <a:ext cx="1691014" cy="1523174"/>
          </a:xfrm>
          <a:prstGeom prst="ellipse">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0D78C222-F28D-39BB-E204-EFE733AE7E8A}"/>
              </a:ext>
            </a:extLst>
          </p:cNvPr>
          <p:cNvSpPr txBox="1"/>
          <p:nvPr/>
        </p:nvSpPr>
        <p:spPr>
          <a:xfrm>
            <a:off x="26312" y="4637775"/>
            <a:ext cx="9144001" cy="1477328"/>
          </a:xfrm>
          <a:prstGeom prst="rect">
            <a:avLst/>
          </a:prstGeom>
          <a:noFill/>
        </p:spPr>
        <p:txBody>
          <a:bodyPr wrap="square" rtlCol="0">
            <a:spAutoFit/>
          </a:bodyPr>
          <a:lstStyle/>
          <a:p>
            <a:pPr marR="0" algn="l" rtl="0">
              <a:spcBef>
                <a:spcPts val="0"/>
              </a:spcBef>
              <a:spcAft>
                <a:spcPts val="0"/>
              </a:spcAft>
            </a:pPr>
            <a:r>
              <a:rPr lang="en-US" b="1" dirty="0" err="1"/>
              <a:t>Décision</a:t>
            </a:r>
            <a:r>
              <a:rPr lang="en-US" dirty="0"/>
              <a:t>: Aller </a:t>
            </a:r>
            <a:r>
              <a:rPr lang="en-US" dirty="0" err="1"/>
              <a:t>piocher</a:t>
            </a:r>
            <a:r>
              <a:rPr lang="en-US" dirty="0"/>
              <a:t> dans le </a:t>
            </a:r>
            <a:r>
              <a:rPr lang="en-US" dirty="0" err="1"/>
              <a:t>vivier</a:t>
            </a:r>
            <a:r>
              <a:rPr lang="en-US" dirty="0"/>
              <a:t> des </a:t>
            </a:r>
            <a:r>
              <a:rPr lang="en-US" dirty="0" err="1"/>
              <a:t>projets</a:t>
            </a:r>
            <a:r>
              <a:rPr lang="en-US" dirty="0"/>
              <a:t> bien </a:t>
            </a:r>
            <a:r>
              <a:rPr lang="en-US" dirty="0" err="1"/>
              <a:t>évalués</a:t>
            </a:r>
            <a:r>
              <a:rPr lang="en-US" dirty="0"/>
              <a:t> (A+, A et A- et A/A) (pole CBSB sur les 2 axes)</a:t>
            </a:r>
          </a:p>
          <a:p>
            <a:pPr marR="0" algn="l" rtl="0">
              <a:spcBef>
                <a:spcPts val="0"/>
              </a:spcBef>
              <a:spcAft>
                <a:spcPts val="0"/>
              </a:spcAft>
            </a:pPr>
            <a:r>
              <a:rPr lang="en-US" b="1" dirty="0" err="1"/>
              <a:t>Avantages</a:t>
            </a:r>
            <a:r>
              <a:rPr lang="en-US" dirty="0"/>
              <a:t>: 	=&gt; </a:t>
            </a:r>
            <a:r>
              <a:rPr lang="en-US" dirty="0" err="1"/>
              <a:t>cette</a:t>
            </a:r>
            <a:r>
              <a:rPr lang="en-US" dirty="0"/>
              <a:t> </a:t>
            </a:r>
            <a:r>
              <a:rPr lang="en-US" dirty="0" err="1"/>
              <a:t>procédure</a:t>
            </a:r>
            <a:r>
              <a:rPr lang="en-US" dirty="0"/>
              <a:t> </a:t>
            </a:r>
            <a:r>
              <a:rPr lang="en-US" dirty="0" err="1"/>
              <a:t>ressemble</a:t>
            </a:r>
            <a:r>
              <a:rPr lang="en-US" dirty="0"/>
              <a:t> </a:t>
            </a:r>
            <a:r>
              <a:rPr lang="en-US" dirty="0" err="1"/>
              <a:t>à</a:t>
            </a:r>
            <a:r>
              <a:rPr lang="en-US" dirty="0"/>
              <a:t> </a:t>
            </a:r>
            <a:r>
              <a:rPr lang="en-US" dirty="0" err="1"/>
              <a:t>celle</a:t>
            </a:r>
            <a:r>
              <a:rPr lang="en-US" dirty="0"/>
              <a:t> que </a:t>
            </a:r>
            <a:r>
              <a:rPr lang="en-US" dirty="0" err="1"/>
              <a:t>l’on</a:t>
            </a:r>
            <a:r>
              <a:rPr lang="en-US" dirty="0"/>
              <a:t> </a:t>
            </a:r>
            <a:r>
              <a:rPr lang="en-US" dirty="0" err="1"/>
              <a:t>appliquait</a:t>
            </a:r>
            <a:r>
              <a:rPr lang="en-US" dirty="0"/>
              <a:t> (pas de 		</a:t>
            </a:r>
            <a:r>
              <a:rPr lang="en-US" dirty="0" err="1"/>
              <a:t>changement</a:t>
            </a:r>
            <a:r>
              <a:rPr lang="en-US" dirty="0"/>
              <a:t> des </a:t>
            </a:r>
            <a:r>
              <a:rPr lang="en-US" dirty="0" err="1"/>
              <a:t>règles</a:t>
            </a:r>
            <a:r>
              <a:rPr lang="en-US" dirty="0"/>
              <a:t> du jeu)</a:t>
            </a:r>
          </a:p>
          <a:p>
            <a:pPr marR="0" algn="l" rtl="0">
              <a:spcBef>
                <a:spcPts val="0"/>
              </a:spcBef>
              <a:spcAft>
                <a:spcPts val="0"/>
              </a:spcAft>
            </a:pPr>
            <a:r>
              <a:rPr lang="en-US" dirty="0"/>
              <a:t>		=&gt; </a:t>
            </a:r>
            <a:r>
              <a:rPr lang="en-US" dirty="0" err="1"/>
              <a:t>possibilité</a:t>
            </a:r>
            <a:r>
              <a:rPr lang="en-US" dirty="0"/>
              <a:t> de </a:t>
            </a:r>
            <a:r>
              <a:rPr lang="en-US" dirty="0" err="1"/>
              <a:t>recruter</a:t>
            </a:r>
            <a:r>
              <a:rPr lang="en-US" dirty="0"/>
              <a:t> </a:t>
            </a:r>
            <a:r>
              <a:rPr lang="en-US" dirty="0" err="1"/>
              <a:t>rapidement</a:t>
            </a:r>
            <a:endParaRPr lang="en-US" dirty="0"/>
          </a:p>
        </p:txBody>
      </p:sp>
      <p:sp>
        <p:nvSpPr>
          <p:cNvPr id="13" name="ZoneTexte 12">
            <a:extLst>
              <a:ext uri="{FF2B5EF4-FFF2-40B4-BE49-F238E27FC236}">
                <a16:creationId xmlns:a16="http://schemas.microsoft.com/office/drawing/2014/main" id="{C73C98F5-B8B1-DFB7-A601-7CFC9CA98740}"/>
              </a:ext>
            </a:extLst>
          </p:cNvPr>
          <p:cNvSpPr txBox="1"/>
          <p:nvPr/>
        </p:nvSpPr>
        <p:spPr>
          <a:xfrm>
            <a:off x="26312" y="4257983"/>
            <a:ext cx="4072397" cy="369332"/>
          </a:xfrm>
          <a:prstGeom prst="rect">
            <a:avLst/>
          </a:prstGeom>
          <a:noFill/>
        </p:spPr>
        <p:txBody>
          <a:bodyPr wrap="none" rtlCol="0">
            <a:spAutoFit/>
          </a:bodyPr>
          <a:lstStyle/>
          <a:p>
            <a:pPr marL="285750" indent="-285750">
              <a:buFont typeface="Symbol" pitchFamily="2" charset="2"/>
              <a:buChar char="Þ"/>
            </a:pPr>
            <a:r>
              <a:rPr lang="fr-FR" b="1" dirty="0"/>
              <a:t>Directoire EDNC du 13 Avril 2023</a:t>
            </a:r>
          </a:p>
        </p:txBody>
      </p:sp>
    </p:spTree>
    <p:extLst>
      <p:ext uri="{BB962C8B-B14F-4D97-AF65-F5344CB8AC3E}">
        <p14:creationId xmlns:p14="http://schemas.microsoft.com/office/powerpoint/2010/main" val="2626276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34923" y="0"/>
            <a:ext cx="8474149" cy="1143000"/>
          </a:xfrm>
        </p:spPr>
        <p:txBody>
          <a:bodyPr/>
          <a:lstStyle/>
          <a:p>
            <a:pPr eaLnBrk="1" hangingPunct="1"/>
            <a:r>
              <a:rPr lang="fr-FR" sz="4000" dirty="0"/>
              <a:t>CD établissements</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5</a:t>
            </a:fld>
            <a:endParaRPr lang="fr-FR" dirty="0"/>
          </a:p>
        </p:txBody>
      </p:sp>
      <p:sp>
        <p:nvSpPr>
          <p:cNvPr id="6" name="ZoneTexte 5">
            <a:extLst>
              <a:ext uri="{FF2B5EF4-FFF2-40B4-BE49-F238E27FC236}">
                <a16:creationId xmlns:a16="http://schemas.microsoft.com/office/drawing/2014/main" id="{2A88B354-E93C-074A-970D-82E9AF044EC9}"/>
              </a:ext>
            </a:extLst>
          </p:cNvPr>
          <p:cNvSpPr txBox="1"/>
          <p:nvPr/>
        </p:nvSpPr>
        <p:spPr>
          <a:xfrm>
            <a:off x="0" y="1345168"/>
            <a:ext cx="4019114" cy="369332"/>
          </a:xfrm>
          <a:prstGeom prst="rect">
            <a:avLst/>
          </a:prstGeom>
          <a:noFill/>
        </p:spPr>
        <p:txBody>
          <a:bodyPr wrap="none" rtlCol="0">
            <a:spAutoFit/>
          </a:bodyPr>
          <a:lstStyle/>
          <a:p>
            <a:r>
              <a:rPr lang="fr-FR" b="1" dirty="0"/>
              <a:t>Campagne 2023: AAP URN et UCN </a:t>
            </a:r>
          </a:p>
        </p:txBody>
      </p:sp>
      <p:sp>
        <p:nvSpPr>
          <p:cNvPr id="13" name="ZoneTexte 12">
            <a:extLst>
              <a:ext uri="{FF2B5EF4-FFF2-40B4-BE49-F238E27FC236}">
                <a16:creationId xmlns:a16="http://schemas.microsoft.com/office/drawing/2014/main" id="{C73C98F5-B8B1-DFB7-A601-7CFC9CA98740}"/>
              </a:ext>
            </a:extLst>
          </p:cNvPr>
          <p:cNvSpPr txBox="1"/>
          <p:nvPr/>
        </p:nvSpPr>
        <p:spPr>
          <a:xfrm>
            <a:off x="26312" y="1714500"/>
            <a:ext cx="6346609" cy="369332"/>
          </a:xfrm>
          <a:prstGeom prst="rect">
            <a:avLst/>
          </a:prstGeom>
          <a:noFill/>
        </p:spPr>
        <p:txBody>
          <a:bodyPr wrap="none" rtlCol="0">
            <a:spAutoFit/>
          </a:bodyPr>
          <a:lstStyle/>
          <a:p>
            <a:pPr marL="285750" indent="-285750">
              <a:buFont typeface="Symbol" pitchFamily="2" charset="2"/>
              <a:buChar char="Þ"/>
            </a:pPr>
            <a:r>
              <a:rPr lang="fr-FR" b="1" dirty="0"/>
              <a:t>Retour des établissements entre le 20 &amp; 24 Juin  2023</a:t>
            </a:r>
          </a:p>
        </p:txBody>
      </p:sp>
      <p:sp>
        <p:nvSpPr>
          <p:cNvPr id="2" name="ZoneTexte 1">
            <a:extLst>
              <a:ext uri="{FF2B5EF4-FFF2-40B4-BE49-F238E27FC236}">
                <a16:creationId xmlns:a16="http://schemas.microsoft.com/office/drawing/2014/main" id="{21D4AACC-3663-3DA5-AFEE-0E2559FBBB4B}"/>
              </a:ext>
            </a:extLst>
          </p:cNvPr>
          <p:cNvSpPr txBox="1"/>
          <p:nvPr/>
        </p:nvSpPr>
        <p:spPr>
          <a:xfrm>
            <a:off x="161803" y="2643210"/>
            <a:ext cx="3244337" cy="1200329"/>
          </a:xfrm>
          <a:prstGeom prst="rect">
            <a:avLst/>
          </a:prstGeom>
          <a:noFill/>
        </p:spPr>
        <p:txBody>
          <a:bodyPr wrap="square">
            <a:spAutoFit/>
          </a:bodyPr>
          <a:lstStyle/>
          <a:p>
            <a:r>
              <a:rPr lang="pt-BR" dirty="0"/>
              <a:t>PBS 	</a:t>
            </a:r>
            <a:r>
              <a:rPr lang="fr-FR" sz="1800" b="1" i="0" u="none" strike="noStrike" dirty="0">
                <a:solidFill>
                  <a:srgbClr val="000000"/>
                </a:solidFill>
                <a:effectLst/>
                <a:highlight>
                  <a:srgbClr val="FFFF00"/>
                </a:highlight>
                <a:latin typeface="+mn-lt"/>
              </a:rPr>
              <a:t>RAYON </a:t>
            </a:r>
            <a:r>
              <a:rPr lang="pt-BR" b="1" dirty="0">
                <a:highlight>
                  <a:srgbClr val="FFFF00"/>
                </a:highlight>
                <a:latin typeface="+mn-lt"/>
              </a:rPr>
              <a:t>(A)</a:t>
            </a:r>
            <a:r>
              <a:rPr lang="pt-BR" dirty="0">
                <a:highlight>
                  <a:srgbClr val="FFFF00"/>
                </a:highlight>
                <a:latin typeface="+mn-lt"/>
              </a:rPr>
              <a:t> </a:t>
            </a:r>
          </a:p>
          <a:p>
            <a:r>
              <a:rPr lang="fr-FR" dirty="0"/>
              <a:t>COBRA 	</a:t>
            </a:r>
            <a:r>
              <a:rPr lang="en-US" b="1" dirty="0" err="1">
                <a:highlight>
                  <a:srgbClr val="FFFF00"/>
                </a:highlight>
                <a:latin typeface="+mn-lt"/>
              </a:rPr>
              <a:t>SySaSi</a:t>
            </a:r>
            <a:r>
              <a:rPr lang="en-US" b="1" dirty="0">
                <a:highlight>
                  <a:srgbClr val="FFFF00"/>
                </a:highlight>
                <a:latin typeface="+mn-lt"/>
              </a:rPr>
              <a:t> (A) </a:t>
            </a:r>
            <a:endParaRPr lang="fr-FR" strike="sngStrike" dirty="0">
              <a:highlight>
                <a:srgbClr val="FFFF00"/>
              </a:highlight>
              <a:latin typeface="+mn-lt"/>
            </a:endParaRPr>
          </a:p>
          <a:p>
            <a:r>
              <a:rPr lang="fr-FR" dirty="0"/>
              <a:t>COBRA	</a:t>
            </a:r>
            <a:r>
              <a:rPr lang="fr-FR" b="1" dirty="0" err="1">
                <a:highlight>
                  <a:srgbClr val="FFFF00"/>
                </a:highlight>
                <a:latin typeface="+mn-lt"/>
              </a:rPr>
              <a:t>ReacElec</a:t>
            </a:r>
            <a:r>
              <a:rPr lang="fr-FR" b="1" dirty="0">
                <a:highlight>
                  <a:srgbClr val="FFFF00"/>
                </a:highlight>
                <a:latin typeface="+mn-lt"/>
              </a:rPr>
              <a:t> (A)</a:t>
            </a:r>
          </a:p>
          <a:p>
            <a:r>
              <a:rPr lang="pt-BR" dirty="0"/>
              <a:t>PBS 	</a:t>
            </a:r>
            <a:r>
              <a:rPr lang="fr-FR" sz="1800" b="1" i="0" u="none" strike="noStrike" dirty="0">
                <a:solidFill>
                  <a:srgbClr val="000000"/>
                </a:solidFill>
                <a:effectLst/>
                <a:highlight>
                  <a:srgbClr val="FFFF00"/>
                </a:highlight>
                <a:latin typeface="+mn-lt"/>
              </a:rPr>
              <a:t>ARAMIS </a:t>
            </a:r>
            <a:r>
              <a:rPr lang="pt-BR" b="1" dirty="0">
                <a:highlight>
                  <a:srgbClr val="FFFF00"/>
                </a:highlight>
                <a:latin typeface="+mn-lt"/>
              </a:rPr>
              <a:t>(A)</a:t>
            </a:r>
            <a:r>
              <a:rPr lang="pt-BR" dirty="0">
                <a:highlight>
                  <a:srgbClr val="FFFF00"/>
                </a:highlight>
                <a:latin typeface="+mn-lt"/>
              </a:rPr>
              <a:t> </a:t>
            </a:r>
            <a:r>
              <a:rPr lang="fr-FR" b="1" dirty="0">
                <a:highlight>
                  <a:srgbClr val="FFFF00"/>
                </a:highlight>
                <a:latin typeface="+mn-lt"/>
              </a:rPr>
              <a:t>	</a:t>
            </a:r>
            <a:endParaRPr lang="fr-FR" dirty="0">
              <a:highlight>
                <a:srgbClr val="FFFF00"/>
              </a:highlight>
              <a:latin typeface="+mn-lt"/>
            </a:endParaRPr>
          </a:p>
        </p:txBody>
      </p:sp>
      <p:sp>
        <p:nvSpPr>
          <p:cNvPr id="3" name="ZoneTexte 2">
            <a:extLst>
              <a:ext uri="{FF2B5EF4-FFF2-40B4-BE49-F238E27FC236}">
                <a16:creationId xmlns:a16="http://schemas.microsoft.com/office/drawing/2014/main" id="{371A2AA0-9C6D-9967-9231-7D13EE832602}"/>
              </a:ext>
            </a:extLst>
          </p:cNvPr>
          <p:cNvSpPr txBox="1"/>
          <p:nvPr/>
        </p:nvSpPr>
        <p:spPr>
          <a:xfrm>
            <a:off x="161803" y="2167495"/>
            <a:ext cx="6878806" cy="369332"/>
          </a:xfrm>
          <a:prstGeom prst="rect">
            <a:avLst/>
          </a:prstGeom>
          <a:noFill/>
        </p:spPr>
        <p:txBody>
          <a:bodyPr wrap="none" rtlCol="0">
            <a:spAutoFit/>
          </a:bodyPr>
          <a:lstStyle/>
          <a:p>
            <a:r>
              <a:rPr lang="fr-FR" b="1" dirty="0">
                <a:highlight>
                  <a:srgbClr val="FFFF00"/>
                </a:highlight>
              </a:rPr>
              <a:t>Bilan des projets retenus par les établissements URN et UCN</a:t>
            </a:r>
          </a:p>
        </p:txBody>
      </p:sp>
      <p:sp>
        <p:nvSpPr>
          <p:cNvPr id="9" name="ZoneTexte 8">
            <a:extLst>
              <a:ext uri="{FF2B5EF4-FFF2-40B4-BE49-F238E27FC236}">
                <a16:creationId xmlns:a16="http://schemas.microsoft.com/office/drawing/2014/main" id="{F4594B36-4A9F-D0EE-68CC-A03EF630CA11}"/>
              </a:ext>
            </a:extLst>
          </p:cNvPr>
          <p:cNvSpPr txBox="1"/>
          <p:nvPr/>
        </p:nvSpPr>
        <p:spPr>
          <a:xfrm>
            <a:off x="3999227" y="2643210"/>
            <a:ext cx="4600574" cy="646331"/>
          </a:xfrm>
          <a:prstGeom prst="rect">
            <a:avLst/>
          </a:prstGeom>
          <a:noFill/>
        </p:spPr>
        <p:txBody>
          <a:bodyPr wrap="square">
            <a:spAutoFit/>
          </a:bodyPr>
          <a:lstStyle/>
          <a:p>
            <a:r>
              <a:rPr lang="fr-FR" dirty="0"/>
              <a:t>LCMT	</a:t>
            </a:r>
            <a:r>
              <a:rPr lang="en-US" b="1" dirty="0">
                <a:highlight>
                  <a:srgbClr val="FFFF00"/>
                </a:highlight>
              </a:rPr>
              <a:t>FAAM (A)</a:t>
            </a:r>
            <a:r>
              <a:rPr lang="pt-BR" dirty="0">
                <a:highlight>
                  <a:srgbClr val="FFFF00"/>
                </a:highlight>
                <a:latin typeface="Arial,sans-serif"/>
              </a:rPr>
              <a:t> </a:t>
            </a:r>
            <a:endParaRPr lang="fr-FR" b="1" dirty="0">
              <a:highlight>
                <a:srgbClr val="FFFF00"/>
              </a:highlight>
            </a:endParaRPr>
          </a:p>
          <a:p>
            <a:r>
              <a:rPr lang="fr-FR" dirty="0"/>
              <a:t>ABTE 	</a:t>
            </a:r>
            <a:r>
              <a:rPr lang="fr-FR" sz="1800" b="1" i="0" u="none" strike="noStrike" dirty="0">
                <a:solidFill>
                  <a:srgbClr val="000000"/>
                </a:solidFill>
                <a:effectLst/>
                <a:highlight>
                  <a:srgbClr val="FFFF00"/>
                </a:highlight>
                <a:latin typeface="+mn-lt"/>
              </a:rPr>
              <a:t>CAFLAP (A/A)</a:t>
            </a:r>
            <a:r>
              <a:rPr lang="pt-BR" dirty="0">
                <a:highlight>
                  <a:srgbClr val="FFFF00"/>
                </a:highlight>
                <a:latin typeface="+mn-lt"/>
              </a:rPr>
              <a:t> </a:t>
            </a:r>
            <a:r>
              <a:rPr lang="fr-FR" b="1" dirty="0">
                <a:highlight>
                  <a:srgbClr val="FFFF00"/>
                </a:highlight>
              </a:rPr>
              <a:t>	</a:t>
            </a:r>
            <a:endParaRPr lang="fr-FR" dirty="0"/>
          </a:p>
        </p:txBody>
      </p:sp>
      <p:sp>
        <p:nvSpPr>
          <p:cNvPr id="14" name="ZoneTexte 13">
            <a:extLst>
              <a:ext uri="{FF2B5EF4-FFF2-40B4-BE49-F238E27FC236}">
                <a16:creationId xmlns:a16="http://schemas.microsoft.com/office/drawing/2014/main" id="{17EDCEA5-7B1A-8E76-AD18-2841F1D8D8F0}"/>
              </a:ext>
            </a:extLst>
          </p:cNvPr>
          <p:cNvSpPr txBox="1"/>
          <p:nvPr/>
        </p:nvSpPr>
        <p:spPr>
          <a:xfrm>
            <a:off x="26312" y="4053365"/>
            <a:ext cx="2634054" cy="369332"/>
          </a:xfrm>
          <a:prstGeom prst="rect">
            <a:avLst/>
          </a:prstGeom>
          <a:noFill/>
        </p:spPr>
        <p:txBody>
          <a:bodyPr wrap="none" rtlCol="0">
            <a:spAutoFit/>
          </a:bodyPr>
          <a:lstStyle/>
          <a:p>
            <a:r>
              <a:rPr lang="fr-FR" b="1" dirty="0"/>
              <a:t>Campagne 2023: INSA</a:t>
            </a:r>
          </a:p>
        </p:txBody>
      </p:sp>
      <p:sp>
        <p:nvSpPr>
          <p:cNvPr id="17" name="ZoneTexte 16">
            <a:extLst>
              <a:ext uri="{FF2B5EF4-FFF2-40B4-BE49-F238E27FC236}">
                <a16:creationId xmlns:a16="http://schemas.microsoft.com/office/drawing/2014/main" id="{12DE6594-FE83-F4B5-362D-650F30A4D460}"/>
              </a:ext>
            </a:extLst>
          </p:cNvPr>
          <p:cNvSpPr txBox="1"/>
          <p:nvPr/>
        </p:nvSpPr>
        <p:spPr>
          <a:xfrm>
            <a:off x="161802" y="4435087"/>
            <a:ext cx="8902187" cy="923330"/>
          </a:xfrm>
          <a:prstGeom prst="rect">
            <a:avLst/>
          </a:prstGeom>
          <a:noFill/>
        </p:spPr>
        <p:txBody>
          <a:bodyPr wrap="square">
            <a:spAutoFit/>
          </a:bodyPr>
          <a:lstStyle/>
          <a:p>
            <a:pPr marL="285750" marR="0" indent="-285750" algn="l" rtl="0">
              <a:spcBef>
                <a:spcPts val="0"/>
              </a:spcBef>
              <a:spcAft>
                <a:spcPts val="0"/>
              </a:spcAft>
              <a:buFont typeface="Symbol" pitchFamily="2" charset="2"/>
              <a:buChar char="Þ"/>
            </a:pPr>
            <a:r>
              <a:rPr lang="en-US" dirty="0"/>
              <a:t>CD INSA/RIN50 : 3 CD </a:t>
            </a:r>
            <a:r>
              <a:rPr lang="en-US" dirty="0" err="1"/>
              <a:t>obtenus</a:t>
            </a:r>
            <a:r>
              <a:rPr lang="en-US" dirty="0"/>
              <a:t> pour EDNC</a:t>
            </a:r>
          </a:p>
          <a:p>
            <a:pPr marL="285750" marR="0" indent="-285750" algn="l" rtl="0">
              <a:spcBef>
                <a:spcPts val="0"/>
              </a:spcBef>
              <a:spcAft>
                <a:spcPts val="0"/>
              </a:spcAft>
              <a:buFont typeface="Symbol" pitchFamily="2" charset="2"/>
              <a:buChar char="Þ"/>
            </a:pPr>
            <a:r>
              <a:rPr lang="en-US" u="sng" dirty="0" err="1"/>
              <a:t>Procédure</a:t>
            </a:r>
            <a:r>
              <a:rPr lang="en-US" u="sng" dirty="0"/>
              <a:t> </a:t>
            </a:r>
            <a:r>
              <a:rPr lang="en-US" dirty="0"/>
              <a:t>: </a:t>
            </a:r>
            <a:r>
              <a:rPr lang="en-US" dirty="0" err="1"/>
              <a:t>suivie</a:t>
            </a:r>
            <a:r>
              <a:rPr lang="en-US" dirty="0"/>
              <a:t> des </a:t>
            </a:r>
            <a:r>
              <a:rPr lang="en-US" dirty="0" err="1"/>
              <a:t>expertises</a:t>
            </a:r>
            <a:r>
              <a:rPr lang="en-US" dirty="0"/>
              <a:t>/politique </a:t>
            </a:r>
            <a:r>
              <a:rPr lang="en-US" dirty="0" err="1"/>
              <a:t>scientifique</a:t>
            </a:r>
            <a:r>
              <a:rPr lang="en-US" dirty="0"/>
              <a:t> INSA </a:t>
            </a:r>
          </a:p>
          <a:p>
            <a:pPr marL="285750" marR="0" indent="-285750" algn="l" rtl="0">
              <a:spcBef>
                <a:spcPts val="0"/>
              </a:spcBef>
              <a:spcAft>
                <a:spcPts val="0"/>
              </a:spcAft>
              <a:buFont typeface="Symbol" pitchFamily="2" charset="2"/>
              <a:buChar char="Þ"/>
            </a:pPr>
            <a:r>
              <a:rPr lang="en-US" dirty="0" err="1"/>
              <a:t>Projets</a:t>
            </a:r>
            <a:r>
              <a:rPr lang="en-US" dirty="0"/>
              <a:t> “A”, </a:t>
            </a:r>
            <a:r>
              <a:rPr lang="en-US" dirty="0" err="1"/>
              <a:t>voire</a:t>
            </a:r>
            <a:r>
              <a:rPr lang="en-US" dirty="0"/>
              <a:t> “B” (avec A dans </a:t>
            </a:r>
            <a:r>
              <a:rPr lang="en-US" dirty="0" err="1"/>
              <a:t>l’une</a:t>
            </a:r>
            <a:r>
              <a:rPr lang="en-US" dirty="0"/>
              <a:t> des 2 </a:t>
            </a:r>
            <a:r>
              <a:rPr lang="en-US" dirty="0" err="1"/>
              <a:t>expertises</a:t>
            </a:r>
            <a:r>
              <a:rPr lang="en-US" dirty="0"/>
              <a:t>)</a:t>
            </a:r>
          </a:p>
        </p:txBody>
      </p:sp>
      <p:sp>
        <p:nvSpPr>
          <p:cNvPr id="18" name="ZoneTexte 17">
            <a:extLst>
              <a:ext uri="{FF2B5EF4-FFF2-40B4-BE49-F238E27FC236}">
                <a16:creationId xmlns:a16="http://schemas.microsoft.com/office/drawing/2014/main" id="{DC964701-B404-2E6D-988B-32507A11276B}"/>
              </a:ext>
            </a:extLst>
          </p:cNvPr>
          <p:cNvSpPr txBox="1"/>
          <p:nvPr/>
        </p:nvSpPr>
        <p:spPr>
          <a:xfrm>
            <a:off x="222803" y="5460127"/>
            <a:ext cx="4754250" cy="369332"/>
          </a:xfrm>
          <a:prstGeom prst="rect">
            <a:avLst/>
          </a:prstGeom>
          <a:noFill/>
        </p:spPr>
        <p:txBody>
          <a:bodyPr wrap="none" rtlCol="0">
            <a:spAutoFit/>
          </a:bodyPr>
          <a:lstStyle/>
          <a:p>
            <a:r>
              <a:rPr lang="fr-FR" b="1" dirty="0">
                <a:highlight>
                  <a:srgbClr val="FFFF00"/>
                </a:highlight>
              </a:rPr>
              <a:t>Bilan des projets retenus par INSA Rouen</a:t>
            </a:r>
          </a:p>
        </p:txBody>
      </p:sp>
      <p:sp>
        <p:nvSpPr>
          <p:cNvPr id="19" name="ZoneTexte 18">
            <a:extLst>
              <a:ext uri="{FF2B5EF4-FFF2-40B4-BE49-F238E27FC236}">
                <a16:creationId xmlns:a16="http://schemas.microsoft.com/office/drawing/2014/main" id="{CE034B2C-EEBD-BADB-2B2E-E829CE4278C9}"/>
              </a:ext>
            </a:extLst>
          </p:cNvPr>
          <p:cNvSpPr txBox="1"/>
          <p:nvPr/>
        </p:nvSpPr>
        <p:spPr>
          <a:xfrm>
            <a:off x="82153" y="5902126"/>
            <a:ext cx="3877985" cy="923330"/>
          </a:xfrm>
          <a:prstGeom prst="rect">
            <a:avLst/>
          </a:prstGeom>
          <a:noFill/>
        </p:spPr>
        <p:txBody>
          <a:bodyPr wrap="none" rtlCol="0">
            <a:spAutoFit/>
          </a:bodyPr>
          <a:lstStyle/>
          <a:p>
            <a:r>
              <a:rPr lang="fr-FR" dirty="0"/>
              <a:t>PBS	</a:t>
            </a:r>
            <a:r>
              <a:rPr lang="fr-FR" sz="1800" b="1" i="0" u="none" strike="noStrike" dirty="0">
                <a:solidFill>
                  <a:srgbClr val="000000"/>
                </a:solidFill>
                <a:effectLst/>
                <a:highlight>
                  <a:srgbClr val="FFFF00"/>
                </a:highlight>
                <a:latin typeface="Century Gothic" panose="020B0502020202020204" pitchFamily="34" charset="0"/>
              </a:rPr>
              <a:t>POKET</a:t>
            </a:r>
            <a:r>
              <a:rPr lang="fr-FR" b="1" dirty="0">
                <a:highlight>
                  <a:srgbClr val="FFFF00"/>
                </a:highlight>
              </a:rPr>
              <a:t> (B)</a:t>
            </a:r>
            <a:r>
              <a:rPr lang="fr-FR" dirty="0"/>
              <a:t> 	</a:t>
            </a:r>
            <a:r>
              <a:rPr lang="en-US" dirty="0"/>
              <a:t> </a:t>
            </a:r>
          </a:p>
          <a:p>
            <a:r>
              <a:rPr lang="fr-FR" dirty="0"/>
              <a:t>COBRA  </a:t>
            </a:r>
            <a:r>
              <a:rPr lang="fr-FR" b="1" dirty="0">
                <a:highlight>
                  <a:srgbClr val="FFFF00"/>
                </a:highlight>
              </a:rPr>
              <a:t>DOS SGLT </a:t>
            </a:r>
            <a:r>
              <a:rPr lang="fr-FR" b="1" dirty="0" err="1">
                <a:highlight>
                  <a:srgbClr val="FFFF00"/>
                </a:highlight>
              </a:rPr>
              <a:t>inhib</a:t>
            </a:r>
            <a:r>
              <a:rPr lang="fr-FR" b="1" dirty="0">
                <a:highlight>
                  <a:srgbClr val="FFFF00"/>
                </a:highlight>
              </a:rPr>
              <a:t> (A+)</a:t>
            </a:r>
            <a:r>
              <a:rPr lang="fr-FR" dirty="0"/>
              <a:t> 	</a:t>
            </a:r>
          </a:p>
          <a:p>
            <a:r>
              <a:rPr lang="fr-FR" dirty="0"/>
              <a:t>COBRA 	</a:t>
            </a:r>
            <a:r>
              <a:rPr lang="fr-FR" sz="1800" b="1" i="0" u="none" strike="noStrike" dirty="0">
                <a:solidFill>
                  <a:srgbClr val="000000"/>
                </a:solidFill>
                <a:effectLst/>
                <a:highlight>
                  <a:srgbClr val="FFFF00"/>
                </a:highlight>
                <a:latin typeface="Century Gothic" panose="020B0502020202020204" pitchFamily="34" charset="0"/>
              </a:rPr>
              <a:t>FLUOPEPTIFOL (A)</a:t>
            </a:r>
            <a:r>
              <a:rPr lang="fr-FR" sz="1800" b="1" i="0" u="none" strike="noStrike" dirty="0">
                <a:solidFill>
                  <a:srgbClr val="000000"/>
                </a:solidFill>
                <a:effectLst/>
                <a:latin typeface="Century Gothic" panose="020B0502020202020204" pitchFamily="34" charset="0"/>
              </a:rPr>
              <a:t>	</a:t>
            </a:r>
            <a:endParaRPr lang="fr-FR" dirty="0"/>
          </a:p>
        </p:txBody>
      </p:sp>
    </p:spTree>
    <p:extLst>
      <p:ext uri="{BB962C8B-B14F-4D97-AF65-F5344CB8AC3E}">
        <p14:creationId xmlns:p14="http://schemas.microsoft.com/office/powerpoint/2010/main" val="3561818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0" y="1268413"/>
            <a:ext cx="9144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334923" y="0"/>
            <a:ext cx="8474149" cy="1143000"/>
          </a:xfrm>
        </p:spPr>
        <p:txBody>
          <a:bodyPr/>
          <a:lstStyle/>
          <a:p>
            <a:pPr eaLnBrk="1" hangingPunct="1"/>
            <a:r>
              <a:rPr lang="fr-FR" sz="4000" dirty="0"/>
              <a:t>CD établissements</a:t>
            </a:r>
          </a:p>
        </p:txBody>
      </p:sp>
      <p:sp>
        <p:nvSpPr>
          <p:cNvPr id="11"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
        <p:nvSpPr>
          <p:cNvPr id="4" name="Espace réservé du numéro de diapositive 3"/>
          <p:cNvSpPr>
            <a:spLocks noGrp="1"/>
          </p:cNvSpPr>
          <p:nvPr>
            <p:ph type="sldNum" sz="quarter" idx="12"/>
          </p:nvPr>
        </p:nvSpPr>
        <p:spPr/>
        <p:txBody>
          <a:bodyPr/>
          <a:lstStyle/>
          <a:p>
            <a:pPr>
              <a:defRPr/>
            </a:pPr>
            <a:fld id="{CE3C2928-B7AD-4993-BCC3-D1ED69F52552}" type="slidenum">
              <a:rPr lang="fr-FR" smtClean="0"/>
              <a:pPr>
                <a:defRPr/>
              </a:pPr>
              <a:t>6</a:t>
            </a:fld>
            <a:endParaRPr lang="fr-FR" dirty="0"/>
          </a:p>
        </p:txBody>
      </p:sp>
      <p:sp>
        <p:nvSpPr>
          <p:cNvPr id="14" name="ZoneTexte 13">
            <a:extLst>
              <a:ext uri="{FF2B5EF4-FFF2-40B4-BE49-F238E27FC236}">
                <a16:creationId xmlns:a16="http://schemas.microsoft.com/office/drawing/2014/main" id="{17EDCEA5-7B1A-8E76-AD18-2841F1D8D8F0}"/>
              </a:ext>
            </a:extLst>
          </p:cNvPr>
          <p:cNvSpPr txBox="1"/>
          <p:nvPr/>
        </p:nvSpPr>
        <p:spPr>
          <a:xfrm>
            <a:off x="0" y="1393827"/>
            <a:ext cx="2723823" cy="369332"/>
          </a:xfrm>
          <a:prstGeom prst="rect">
            <a:avLst/>
          </a:prstGeom>
          <a:noFill/>
        </p:spPr>
        <p:txBody>
          <a:bodyPr wrap="none" rtlCol="0">
            <a:spAutoFit/>
          </a:bodyPr>
          <a:lstStyle/>
          <a:p>
            <a:r>
              <a:rPr lang="fr-FR" b="1" dirty="0"/>
              <a:t>Campagne 2023: ULHN</a:t>
            </a:r>
          </a:p>
        </p:txBody>
      </p:sp>
      <p:sp>
        <p:nvSpPr>
          <p:cNvPr id="17" name="ZoneTexte 16">
            <a:extLst>
              <a:ext uri="{FF2B5EF4-FFF2-40B4-BE49-F238E27FC236}">
                <a16:creationId xmlns:a16="http://schemas.microsoft.com/office/drawing/2014/main" id="{12DE6594-FE83-F4B5-362D-650F30A4D460}"/>
              </a:ext>
            </a:extLst>
          </p:cNvPr>
          <p:cNvSpPr txBox="1"/>
          <p:nvPr/>
        </p:nvSpPr>
        <p:spPr>
          <a:xfrm>
            <a:off x="135491" y="1775549"/>
            <a:ext cx="6878806" cy="646331"/>
          </a:xfrm>
          <a:prstGeom prst="rect">
            <a:avLst/>
          </a:prstGeom>
          <a:noFill/>
        </p:spPr>
        <p:txBody>
          <a:bodyPr wrap="square">
            <a:spAutoFit/>
          </a:bodyPr>
          <a:lstStyle/>
          <a:p>
            <a:pPr marL="285750" marR="0" indent="-285750" algn="l" rtl="0">
              <a:spcBef>
                <a:spcPts val="0"/>
              </a:spcBef>
              <a:spcAft>
                <a:spcPts val="0"/>
              </a:spcAft>
              <a:buFont typeface="Symbol" pitchFamily="2" charset="2"/>
              <a:buChar char="Þ"/>
            </a:pPr>
            <a:r>
              <a:rPr lang="en-US" dirty="0"/>
              <a:t>CD ULHN/RIN50 : 1 CD </a:t>
            </a:r>
            <a:r>
              <a:rPr lang="en-US" dirty="0" err="1"/>
              <a:t>obtenu</a:t>
            </a:r>
            <a:r>
              <a:rPr lang="en-US" dirty="0"/>
              <a:t> pour EDNC</a:t>
            </a:r>
          </a:p>
          <a:p>
            <a:pPr marL="285750" marR="0" indent="-285750" algn="l" rtl="0">
              <a:spcBef>
                <a:spcPts val="0"/>
              </a:spcBef>
              <a:spcAft>
                <a:spcPts val="0"/>
              </a:spcAft>
              <a:buFont typeface="Symbol" pitchFamily="2" charset="2"/>
              <a:buChar char="Þ"/>
            </a:pPr>
            <a:r>
              <a:rPr lang="en-US" u="sng" dirty="0" err="1"/>
              <a:t>Procédure</a:t>
            </a:r>
            <a:r>
              <a:rPr lang="en-US" u="sng" dirty="0"/>
              <a:t> </a:t>
            </a:r>
            <a:r>
              <a:rPr lang="en-US" dirty="0"/>
              <a:t>: </a:t>
            </a:r>
            <a:r>
              <a:rPr lang="en-US" dirty="0" err="1"/>
              <a:t>suivie</a:t>
            </a:r>
            <a:r>
              <a:rPr lang="en-US" dirty="0"/>
              <a:t> des </a:t>
            </a:r>
            <a:r>
              <a:rPr lang="en-US" dirty="0" err="1"/>
              <a:t>expertises</a:t>
            </a:r>
            <a:r>
              <a:rPr lang="en-US" dirty="0"/>
              <a:t>/politique </a:t>
            </a:r>
            <a:r>
              <a:rPr lang="en-US" dirty="0" err="1"/>
              <a:t>scientifique</a:t>
            </a:r>
            <a:r>
              <a:rPr lang="en-US" dirty="0"/>
              <a:t> INSA </a:t>
            </a:r>
          </a:p>
        </p:txBody>
      </p:sp>
      <p:sp>
        <p:nvSpPr>
          <p:cNvPr id="18" name="ZoneTexte 17">
            <a:extLst>
              <a:ext uri="{FF2B5EF4-FFF2-40B4-BE49-F238E27FC236}">
                <a16:creationId xmlns:a16="http://schemas.microsoft.com/office/drawing/2014/main" id="{DC964701-B404-2E6D-988B-32507A11276B}"/>
              </a:ext>
            </a:extLst>
          </p:cNvPr>
          <p:cNvSpPr txBox="1"/>
          <p:nvPr/>
        </p:nvSpPr>
        <p:spPr>
          <a:xfrm>
            <a:off x="207815" y="2517784"/>
            <a:ext cx="4070345" cy="369332"/>
          </a:xfrm>
          <a:prstGeom prst="rect">
            <a:avLst/>
          </a:prstGeom>
          <a:noFill/>
        </p:spPr>
        <p:txBody>
          <a:bodyPr wrap="none" rtlCol="0">
            <a:spAutoFit/>
          </a:bodyPr>
          <a:lstStyle/>
          <a:p>
            <a:r>
              <a:rPr lang="fr-FR" b="1" dirty="0">
                <a:highlight>
                  <a:srgbClr val="FFFF00"/>
                </a:highlight>
              </a:rPr>
              <a:t>Bilan des projets retenus par ULHN</a:t>
            </a:r>
          </a:p>
        </p:txBody>
      </p:sp>
      <p:sp>
        <p:nvSpPr>
          <p:cNvPr id="19" name="ZoneTexte 18">
            <a:extLst>
              <a:ext uri="{FF2B5EF4-FFF2-40B4-BE49-F238E27FC236}">
                <a16:creationId xmlns:a16="http://schemas.microsoft.com/office/drawing/2014/main" id="{CE034B2C-EEBD-BADB-2B2E-E829CE4278C9}"/>
              </a:ext>
            </a:extLst>
          </p:cNvPr>
          <p:cNvSpPr txBox="1"/>
          <p:nvPr/>
        </p:nvSpPr>
        <p:spPr>
          <a:xfrm>
            <a:off x="188513" y="2961804"/>
            <a:ext cx="3877985" cy="369332"/>
          </a:xfrm>
          <a:prstGeom prst="rect">
            <a:avLst/>
          </a:prstGeom>
          <a:noFill/>
        </p:spPr>
        <p:txBody>
          <a:bodyPr wrap="none" rtlCol="0">
            <a:spAutoFit/>
          </a:bodyPr>
          <a:lstStyle/>
          <a:p>
            <a:r>
              <a:rPr lang="fr-FR" dirty="0"/>
              <a:t>URCOM	</a:t>
            </a:r>
            <a:r>
              <a:rPr lang="fr-FR" sz="1800" b="1" i="0" u="none" strike="noStrike" dirty="0" err="1">
                <a:solidFill>
                  <a:srgbClr val="000000"/>
                </a:solidFill>
                <a:effectLst/>
                <a:highlight>
                  <a:srgbClr val="FFFF00"/>
                </a:highlight>
                <a:latin typeface="Century Gothic" panose="020B0502020202020204" pitchFamily="34" charset="0"/>
              </a:rPr>
              <a:t>ActIon</a:t>
            </a:r>
            <a:r>
              <a:rPr lang="fr-FR" b="1" dirty="0">
                <a:highlight>
                  <a:srgbClr val="FFFF00"/>
                </a:highlight>
              </a:rPr>
              <a:t> (B)</a:t>
            </a:r>
            <a:r>
              <a:rPr lang="fr-FR" dirty="0"/>
              <a:t> 	</a:t>
            </a:r>
            <a:r>
              <a:rPr lang="en-US" dirty="0"/>
              <a:t> </a:t>
            </a:r>
            <a:r>
              <a:rPr lang="fr-FR" sz="1800" b="1" i="0" u="none" strike="noStrike" dirty="0">
                <a:solidFill>
                  <a:srgbClr val="000000"/>
                </a:solidFill>
                <a:effectLst/>
                <a:latin typeface="Century Gothic" panose="020B0502020202020204" pitchFamily="34" charset="0"/>
              </a:rPr>
              <a:t>	</a:t>
            </a:r>
            <a:endParaRPr lang="fr-FR" dirty="0"/>
          </a:p>
        </p:txBody>
      </p:sp>
      <p:sp>
        <p:nvSpPr>
          <p:cNvPr id="5" name="ZoneTexte 4">
            <a:extLst>
              <a:ext uri="{FF2B5EF4-FFF2-40B4-BE49-F238E27FC236}">
                <a16:creationId xmlns:a16="http://schemas.microsoft.com/office/drawing/2014/main" id="{53ED8F1B-936A-4FB1-BF65-5AFE16390C52}"/>
              </a:ext>
            </a:extLst>
          </p:cNvPr>
          <p:cNvSpPr txBox="1"/>
          <p:nvPr/>
        </p:nvSpPr>
        <p:spPr>
          <a:xfrm>
            <a:off x="0" y="4124097"/>
            <a:ext cx="2941831" cy="369332"/>
          </a:xfrm>
          <a:prstGeom prst="rect">
            <a:avLst/>
          </a:prstGeom>
          <a:noFill/>
        </p:spPr>
        <p:txBody>
          <a:bodyPr wrap="none" rtlCol="0">
            <a:spAutoFit/>
          </a:bodyPr>
          <a:lstStyle/>
          <a:p>
            <a:r>
              <a:rPr lang="fr-FR" b="1" dirty="0"/>
              <a:t>Campagne 2023: CD LPR</a:t>
            </a:r>
          </a:p>
        </p:txBody>
      </p:sp>
      <p:sp>
        <p:nvSpPr>
          <p:cNvPr id="7" name="ZoneTexte 6">
            <a:extLst>
              <a:ext uri="{FF2B5EF4-FFF2-40B4-BE49-F238E27FC236}">
                <a16:creationId xmlns:a16="http://schemas.microsoft.com/office/drawing/2014/main" id="{99B9475A-8A2D-16E7-E275-275589A13D14}"/>
              </a:ext>
            </a:extLst>
          </p:cNvPr>
          <p:cNvSpPr txBox="1"/>
          <p:nvPr/>
        </p:nvSpPr>
        <p:spPr>
          <a:xfrm>
            <a:off x="135491" y="4505819"/>
            <a:ext cx="8873018" cy="1200329"/>
          </a:xfrm>
          <a:prstGeom prst="rect">
            <a:avLst/>
          </a:prstGeom>
          <a:noFill/>
        </p:spPr>
        <p:txBody>
          <a:bodyPr wrap="square">
            <a:spAutoFit/>
          </a:bodyPr>
          <a:lstStyle/>
          <a:p>
            <a:pPr marL="285750" marR="0" indent="-285750" algn="l" rtl="0">
              <a:spcBef>
                <a:spcPts val="0"/>
              </a:spcBef>
              <a:spcAft>
                <a:spcPts val="0"/>
              </a:spcAft>
              <a:buFont typeface="Symbol" pitchFamily="2" charset="2"/>
              <a:buChar char="Þ"/>
            </a:pPr>
            <a:r>
              <a:rPr lang="en-US" dirty="0"/>
              <a:t>6 CD : 4 CD “SHS” + 2 CD ”STS” (NBISE, NC, PSIME, MIIS)</a:t>
            </a:r>
          </a:p>
          <a:p>
            <a:pPr marL="285750" marR="0" indent="-285750" algn="l" rtl="0">
              <a:spcBef>
                <a:spcPts val="0"/>
              </a:spcBef>
              <a:spcAft>
                <a:spcPts val="0"/>
              </a:spcAft>
              <a:buFont typeface="Symbol" pitchFamily="2" charset="2"/>
              <a:buChar char="Þ"/>
            </a:pPr>
            <a:r>
              <a:rPr lang="en-US" u="sng" dirty="0" err="1"/>
              <a:t>Procédure</a:t>
            </a:r>
            <a:r>
              <a:rPr lang="en-US" u="sng" dirty="0"/>
              <a:t> </a:t>
            </a:r>
            <a:r>
              <a:rPr lang="en-US" dirty="0"/>
              <a:t>: les EDs STS remontant 2 </a:t>
            </a:r>
            <a:r>
              <a:rPr lang="en-US" dirty="0" err="1"/>
              <a:t>projets</a:t>
            </a:r>
            <a:r>
              <a:rPr lang="en-US" dirty="0"/>
              <a:t> déjà </a:t>
            </a:r>
            <a:r>
              <a:rPr lang="en-US" dirty="0" err="1"/>
              <a:t>expertisés</a:t>
            </a:r>
            <a:endParaRPr lang="en-US" dirty="0"/>
          </a:p>
          <a:p>
            <a:pPr marL="285750" marR="0" indent="-285750" algn="l" rtl="0">
              <a:spcBef>
                <a:spcPts val="0"/>
              </a:spcBef>
              <a:spcAft>
                <a:spcPts val="0"/>
              </a:spcAft>
              <a:buFont typeface="Symbol" pitchFamily="2" charset="2"/>
              <a:buChar char="Þ"/>
            </a:pPr>
            <a:r>
              <a:rPr lang="en-US" dirty="0"/>
              <a:t>2 </a:t>
            </a:r>
            <a:r>
              <a:rPr lang="en-US" dirty="0" err="1"/>
              <a:t>projets</a:t>
            </a:r>
            <a:r>
              <a:rPr lang="en-US" dirty="0"/>
              <a:t> </a:t>
            </a:r>
            <a:r>
              <a:rPr lang="en-US" dirty="0" err="1"/>
              <a:t>remontés</a:t>
            </a:r>
            <a:r>
              <a:rPr lang="en-US" dirty="0"/>
              <a:t> du COBRA: IONOCARB (A-) pour URN et </a:t>
            </a:r>
            <a:r>
              <a:rPr lang="fr-FR" sz="1800" dirty="0">
                <a:effectLst/>
              </a:rPr>
              <a:t>CAMELEON </a:t>
            </a:r>
            <a:r>
              <a:rPr lang="en-US" dirty="0"/>
              <a:t>(A-) pour </a:t>
            </a:r>
            <a:r>
              <a:rPr lang="fr-FR" sz="1800" dirty="0">
                <a:effectLst/>
              </a:rPr>
              <a:t>INSA</a:t>
            </a:r>
            <a:endParaRPr lang="en-US" dirty="0"/>
          </a:p>
        </p:txBody>
      </p:sp>
      <p:sp>
        <p:nvSpPr>
          <p:cNvPr id="8" name="ZoneTexte 7">
            <a:extLst>
              <a:ext uri="{FF2B5EF4-FFF2-40B4-BE49-F238E27FC236}">
                <a16:creationId xmlns:a16="http://schemas.microsoft.com/office/drawing/2014/main" id="{A586262D-AD4A-07F4-F757-CCB575A67582}"/>
              </a:ext>
            </a:extLst>
          </p:cNvPr>
          <p:cNvSpPr txBox="1"/>
          <p:nvPr/>
        </p:nvSpPr>
        <p:spPr>
          <a:xfrm>
            <a:off x="92332" y="5686595"/>
            <a:ext cx="4070345" cy="369332"/>
          </a:xfrm>
          <a:prstGeom prst="rect">
            <a:avLst/>
          </a:prstGeom>
          <a:noFill/>
        </p:spPr>
        <p:txBody>
          <a:bodyPr wrap="none" rtlCol="0">
            <a:spAutoFit/>
          </a:bodyPr>
          <a:lstStyle/>
          <a:p>
            <a:r>
              <a:rPr lang="fr-FR" b="1" dirty="0">
                <a:highlight>
                  <a:srgbClr val="FFFF00"/>
                </a:highlight>
              </a:rPr>
              <a:t>Bilan des projets retenus par ULHN</a:t>
            </a:r>
          </a:p>
        </p:txBody>
      </p:sp>
      <p:sp>
        <p:nvSpPr>
          <p:cNvPr id="12" name="ZoneTexte 11">
            <a:extLst>
              <a:ext uri="{FF2B5EF4-FFF2-40B4-BE49-F238E27FC236}">
                <a16:creationId xmlns:a16="http://schemas.microsoft.com/office/drawing/2014/main" id="{AF8DC097-A871-424D-3DBF-D39E385C3E10}"/>
              </a:ext>
            </a:extLst>
          </p:cNvPr>
          <p:cNvSpPr txBox="1"/>
          <p:nvPr/>
        </p:nvSpPr>
        <p:spPr>
          <a:xfrm>
            <a:off x="135490" y="6055927"/>
            <a:ext cx="6647974" cy="369332"/>
          </a:xfrm>
          <a:prstGeom prst="rect">
            <a:avLst/>
          </a:prstGeom>
          <a:noFill/>
        </p:spPr>
        <p:txBody>
          <a:bodyPr wrap="none" rtlCol="0">
            <a:spAutoFit/>
          </a:bodyPr>
          <a:lstStyle/>
          <a:p>
            <a:r>
              <a:rPr lang="fr-FR" dirty="0">
                <a:latin typeface="+mn-lt"/>
              </a:rPr>
              <a:t>COBRA	</a:t>
            </a:r>
            <a:r>
              <a:rPr lang="fr-FR" sz="1800" b="1" i="0" u="none" strike="noStrike" dirty="0">
                <a:solidFill>
                  <a:srgbClr val="000000"/>
                </a:solidFill>
                <a:effectLst/>
                <a:highlight>
                  <a:srgbClr val="FFFF00"/>
                </a:highlight>
                <a:latin typeface="+mn-lt"/>
              </a:rPr>
              <a:t> CAMELEON (A-) au titre de l’INSA Rouen</a:t>
            </a:r>
            <a:r>
              <a:rPr lang="fr-FR" dirty="0">
                <a:latin typeface="+mn-lt"/>
              </a:rPr>
              <a:t> 	</a:t>
            </a:r>
            <a:r>
              <a:rPr lang="en-US" dirty="0">
                <a:latin typeface="+mn-lt"/>
              </a:rPr>
              <a:t> </a:t>
            </a:r>
            <a:r>
              <a:rPr lang="fr-FR" sz="1800" b="1" i="0" u="none" strike="noStrike" dirty="0">
                <a:solidFill>
                  <a:srgbClr val="000000"/>
                </a:solidFill>
                <a:effectLst/>
                <a:latin typeface="+mn-lt"/>
              </a:rPr>
              <a:t>	</a:t>
            </a:r>
            <a:endParaRPr lang="fr-FR" dirty="0">
              <a:latin typeface="+mn-lt"/>
            </a:endParaRPr>
          </a:p>
        </p:txBody>
      </p:sp>
    </p:spTree>
    <p:extLst>
      <p:ext uri="{BB962C8B-B14F-4D97-AF65-F5344CB8AC3E}">
        <p14:creationId xmlns:p14="http://schemas.microsoft.com/office/powerpoint/2010/main" val="4140419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Line 18"/>
          <p:cNvSpPr>
            <a:spLocks noChangeShapeType="1"/>
          </p:cNvSpPr>
          <p:nvPr/>
        </p:nvSpPr>
        <p:spPr bwMode="auto">
          <a:xfrm>
            <a:off x="1007075" y="867786"/>
            <a:ext cx="6858000" cy="0"/>
          </a:xfrm>
          <a:prstGeom prst="line">
            <a:avLst/>
          </a:prstGeom>
          <a:noFill/>
          <a:ln w="9525">
            <a:solidFill>
              <a:schemeClr val="tx1"/>
            </a:solidFill>
            <a:round/>
            <a:headEnd/>
            <a:tailEnd/>
          </a:ln>
        </p:spPr>
        <p:txBody>
          <a:bodyPr/>
          <a:lstStyle/>
          <a:p>
            <a:endParaRPr lang="fr-FR"/>
          </a:p>
        </p:txBody>
      </p:sp>
      <p:sp>
        <p:nvSpPr>
          <p:cNvPr id="10" name="Rectangle 2"/>
          <p:cNvSpPr>
            <a:spLocks noGrp="1" noChangeArrowheads="1"/>
          </p:cNvSpPr>
          <p:nvPr>
            <p:ph type="title"/>
          </p:nvPr>
        </p:nvSpPr>
        <p:spPr>
          <a:xfrm>
            <a:off x="1394194" y="140078"/>
            <a:ext cx="6355612" cy="857250"/>
          </a:xfrm>
        </p:spPr>
        <p:txBody>
          <a:bodyPr/>
          <a:lstStyle/>
          <a:p>
            <a:pPr eaLnBrk="1" hangingPunct="1"/>
            <a:r>
              <a:rPr lang="fr-FR" sz="3000" dirty="0">
                <a:solidFill>
                  <a:srgbClr val="FF0000"/>
                </a:solidFill>
              </a:rPr>
              <a:t>Spirales ED 2023 Rouen/Le Havre</a:t>
            </a:r>
          </a:p>
        </p:txBody>
      </p:sp>
      <p:sp>
        <p:nvSpPr>
          <p:cNvPr id="2" name="ZoneTexte 1"/>
          <p:cNvSpPr txBox="1"/>
          <p:nvPr/>
        </p:nvSpPr>
        <p:spPr>
          <a:xfrm>
            <a:off x="5835028" y="4291562"/>
            <a:ext cx="184731" cy="253916"/>
          </a:xfrm>
          <a:prstGeom prst="rect">
            <a:avLst/>
          </a:prstGeom>
          <a:noFill/>
        </p:spPr>
        <p:txBody>
          <a:bodyPr wrap="none" rtlCol="0">
            <a:spAutoFit/>
          </a:bodyPr>
          <a:lstStyle/>
          <a:p>
            <a:endParaRPr lang="fr-FR" sz="1050" dirty="0"/>
          </a:p>
        </p:txBody>
      </p:sp>
      <p:sp>
        <p:nvSpPr>
          <p:cNvPr id="14" name="ZoneTexte 13">
            <a:extLst>
              <a:ext uri="{FF2B5EF4-FFF2-40B4-BE49-F238E27FC236}">
                <a16:creationId xmlns:a16="http://schemas.microsoft.com/office/drawing/2014/main" id="{AECC23B0-9457-D34D-89D6-34A124AFB611}"/>
              </a:ext>
            </a:extLst>
          </p:cNvPr>
          <p:cNvSpPr txBox="1"/>
          <p:nvPr/>
        </p:nvSpPr>
        <p:spPr>
          <a:xfrm>
            <a:off x="5961152" y="4045047"/>
            <a:ext cx="184731" cy="253916"/>
          </a:xfrm>
          <a:prstGeom prst="rect">
            <a:avLst/>
          </a:prstGeom>
          <a:noFill/>
        </p:spPr>
        <p:txBody>
          <a:bodyPr wrap="none" rtlCol="0">
            <a:spAutoFit/>
          </a:bodyPr>
          <a:lstStyle/>
          <a:p>
            <a:endParaRPr lang="fr-FR" sz="1050" dirty="0"/>
          </a:p>
        </p:txBody>
      </p:sp>
      <p:sp>
        <p:nvSpPr>
          <p:cNvPr id="15" name="ZoneTexte 14">
            <a:extLst>
              <a:ext uri="{FF2B5EF4-FFF2-40B4-BE49-F238E27FC236}">
                <a16:creationId xmlns:a16="http://schemas.microsoft.com/office/drawing/2014/main" id="{C4D64E64-9BAA-AE4B-9C5D-C940398C8B1C}"/>
              </a:ext>
            </a:extLst>
          </p:cNvPr>
          <p:cNvSpPr txBox="1"/>
          <p:nvPr/>
        </p:nvSpPr>
        <p:spPr>
          <a:xfrm>
            <a:off x="219174" y="828270"/>
            <a:ext cx="9587766" cy="4801314"/>
          </a:xfrm>
          <a:prstGeom prst="rect">
            <a:avLst/>
          </a:prstGeom>
          <a:noFill/>
        </p:spPr>
        <p:txBody>
          <a:bodyPr wrap="square" rtlCol="0">
            <a:spAutoFit/>
          </a:bodyPr>
          <a:lstStyle/>
          <a:p>
            <a:endParaRPr lang="fr-FR" b="1" dirty="0">
              <a:solidFill>
                <a:srgbClr val="FF0000"/>
              </a:solidFill>
            </a:endParaRPr>
          </a:p>
          <a:p>
            <a:r>
              <a:rPr lang="pt-BR" dirty="0"/>
              <a:t>(8) PBS 			</a:t>
            </a:r>
            <a:r>
              <a:rPr lang="pt-BR" b="1" dirty="0">
                <a:highlight>
                  <a:srgbClr val="FFFF00"/>
                </a:highlight>
                <a:latin typeface="+mn-lt"/>
              </a:rPr>
              <a:t>PROMOUV (A+)</a:t>
            </a:r>
            <a:r>
              <a:rPr lang="pt-BR" dirty="0">
                <a:highlight>
                  <a:srgbClr val="FFFF00"/>
                </a:highlight>
                <a:latin typeface="+mn-lt"/>
              </a:rPr>
              <a:t> 		RIN	L LECAMP</a:t>
            </a:r>
          </a:p>
          <a:p>
            <a:r>
              <a:rPr lang="fr-FR" dirty="0"/>
              <a:t>(9) (COBRA &amp; SMS)	</a:t>
            </a:r>
            <a:r>
              <a:rPr lang="en-US" b="1" dirty="0">
                <a:highlight>
                  <a:srgbClr val="FFFF00"/>
                </a:highlight>
                <a:latin typeface="+mn-lt"/>
              </a:rPr>
              <a:t>CHROMOSOIL (A+) </a:t>
            </a:r>
            <a:r>
              <a:rPr lang="en-US" dirty="0">
                <a:highlight>
                  <a:srgbClr val="FFFF00"/>
                </a:highlight>
                <a:latin typeface="+mn-lt"/>
              </a:rPr>
              <a:t>	RIN	C AFONSO</a:t>
            </a:r>
            <a:endParaRPr lang="fr-FR" strike="sngStrike" dirty="0">
              <a:highlight>
                <a:srgbClr val="FFFF00"/>
              </a:highlight>
              <a:latin typeface="+mn-lt"/>
            </a:endParaRPr>
          </a:p>
          <a:p>
            <a:r>
              <a:rPr lang="pt-BR" dirty="0"/>
              <a:t>(10) URCOM 		</a:t>
            </a:r>
            <a:r>
              <a:rPr lang="fr-FR" sz="1800" b="1" i="0" u="none" strike="noStrike" dirty="0" err="1">
                <a:solidFill>
                  <a:srgbClr val="000000"/>
                </a:solidFill>
                <a:effectLst/>
                <a:highlight>
                  <a:srgbClr val="FFFF00"/>
                </a:highlight>
                <a:latin typeface="Century Gothic" panose="020B0502020202020204" pitchFamily="34" charset="0"/>
              </a:rPr>
              <a:t>ActIon</a:t>
            </a:r>
            <a:r>
              <a:rPr lang="fr-FR" sz="1800" b="1" i="0" u="none" strike="noStrike" dirty="0">
                <a:solidFill>
                  <a:srgbClr val="000000"/>
                </a:solidFill>
                <a:effectLst/>
                <a:highlight>
                  <a:srgbClr val="FFFF00"/>
                </a:highlight>
                <a:latin typeface="Century Gothic" panose="020B0502020202020204" pitchFamily="34" charset="0"/>
              </a:rPr>
              <a:t> </a:t>
            </a:r>
            <a:r>
              <a:rPr lang="pt-BR" dirty="0">
                <a:highlight>
                  <a:srgbClr val="FFFF00"/>
                </a:highlight>
              </a:rPr>
              <a:t>			ULHN	</a:t>
            </a:r>
            <a:r>
              <a:rPr lang="fr-FR" dirty="0">
                <a:highlight>
                  <a:srgbClr val="FFFF00"/>
                </a:highlight>
                <a:latin typeface="+mn-lt"/>
              </a:rPr>
              <a:t> S COMESSE</a:t>
            </a:r>
            <a:endParaRPr lang="pt-BR" dirty="0">
              <a:highlight>
                <a:srgbClr val="FFFF00"/>
              </a:highlight>
              <a:latin typeface="+mn-lt"/>
            </a:endParaRPr>
          </a:p>
          <a:p>
            <a:r>
              <a:rPr lang="fr-FR" dirty="0"/>
              <a:t>(1) (COBRA &amp; SMS) 	</a:t>
            </a:r>
            <a:r>
              <a:rPr lang="fr-FR" b="1" dirty="0">
                <a:highlight>
                  <a:srgbClr val="FFFF00"/>
                </a:highlight>
                <a:latin typeface="+mn-lt"/>
              </a:rPr>
              <a:t>LACTAREX (A+)	</a:t>
            </a:r>
            <a:r>
              <a:rPr lang="fr-FR" dirty="0">
                <a:highlight>
                  <a:srgbClr val="FFFF00"/>
                </a:highlight>
                <a:latin typeface="+mn-lt"/>
              </a:rPr>
              <a:t>	RIN	 M DE PAOLIS</a:t>
            </a:r>
          </a:p>
          <a:p>
            <a:endParaRPr lang="fr-FR" dirty="0">
              <a:highlight>
                <a:srgbClr val="FFFF00"/>
              </a:highlight>
              <a:latin typeface="+mn-lt"/>
            </a:endParaRPr>
          </a:p>
          <a:p>
            <a:r>
              <a:rPr lang="fr-FR" dirty="0"/>
              <a:t>(2) PBS			</a:t>
            </a:r>
            <a:r>
              <a:rPr lang="fr-FR" sz="1800" b="1" i="0" u="none" strike="noStrike" dirty="0">
                <a:solidFill>
                  <a:srgbClr val="000000"/>
                </a:solidFill>
                <a:effectLst/>
                <a:highlight>
                  <a:srgbClr val="FFFF00"/>
                </a:highlight>
                <a:latin typeface="Century Gothic" panose="020B0502020202020204" pitchFamily="34" charset="0"/>
              </a:rPr>
              <a:t>POKET</a:t>
            </a:r>
            <a:r>
              <a:rPr lang="fr-FR" b="1" dirty="0">
                <a:highlight>
                  <a:srgbClr val="FFFF00"/>
                </a:highlight>
              </a:rPr>
              <a:t> (B)</a:t>
            </a:r>
            <a:r>
              <a:rPr lang="fr-FR" dirty="0">
                <a:highlight>
                  <a:srgbClr val="FFFF00"/>
                </a:highlight>
              </a:rPr>
              <a:t> 	</a:t>
            </a:r>
            <a:r>
              <a:rPr lang="en-US" dirty="0">
                <a:highlight>
                  <a:srgbClr val="FFFF00"/>
                </a:highlight>
              </a:rPr>
              <a:t> 	INSA	 D VULUGA</a:t>
            </a:r>
            <a:endParaRPr lang="fr-FR" dirty="0">
              <a:highlight>
                <a:srgbClr val="FFFF00"/>
              </a:highlight>
            </a:endParaRPr>
          </a:p>
          <a:p>
            <a:r>
              <a:rPr lang="fr-FR" dirty="0"/>
              <a:t>(3) (COBRA &amp; SMS) 	</a:t>
            </a:r>
            <a:r>
              <a:rPr lang="fr-FR" b="1" dirty="0">
                <a:highlight>
                  <a:srgbClr val="FFFF00"/>
                </a:highlight>
              </a:rPr>
              <a:t>DOS SGLT </a:t>
            </a:r>
            <a:r>
              <a:rPr lang="fr-FR" b="1" dirty="0" err="1">
                <a:highlight>
                  <a:srgbClr val="FFFF00"/>
                </a:highlight>
              </a:rPr>
              <a:t>inhib</a:t>
            </a:r>
            <a:r>
              <a:rPr lang="fr-FR" b="1" dirty="0">
                <a:highlight>
                  <a:srgbClr val="FFFF00"/>
                </a:highlight>
              </a:rPr>
              <a:t> (A+)</a:t>
            </a:r>
            <a:r>
              <a:rPr lang="fr-FR" dirty="0">
                <a:highlight>
                  <a:srgbClr val="FFFF00"/>
                </a:highlight>
              </a:rPr>
              <a:t> 	</a:t>
            </a:r>
            <a:r>
              <a:rPr lang="en-US" dirty="0">
                <a:highlight>
                  <a:srgbClr val="FFFF00"/>
                </a:highlight>
                <a:latin typeface="+mn-lt"/>
              </a:rPr>
              <a:t>INSA</a:t>
            </a:r>
            <a:r>
              <a:rPr lang="fr-FR" dirty="0">
                <a:highlight>
                  <a:srgbClr val="FFFF00"/>
                </a:highlight>
                <a:latin typeface="+mn-lt"/>
              </a:rPr>
              <a:t>	 </a:t>
            </a:r>
            <a:r>
              <a:rPr lang="fr-FR" dirty="0" err="1">
                <a:highlight>
                  <a:srgbClr val="FFFF00"/>
                </a:highlight>
                <a:latin typeface="+mn-lt"/>
              </a:rPr>
              <a:t>T</a:t>
            </a:r>
            <a:r>
              <a:rPr lang="fr-FR" dirty="0">
                <a:highlight>
                  <a:srgbClr val="FFFF00"/>
                </a:highlight>
                <a:latin typeface="+mn-lt"/>
              </a:rPr>
              <a:t> LECOURT</a:t>
            </a:r>
          </a:p>
          <a:p>
            <a:r>
              <a:rPr lang="fr-FR" dirty="0"/>
              <a:t>(4) (COBRA &amp; SMS)	</a:t>
            </a:r>
            <a:r>
              <a:rPr lang="fr-FR" sz="1800" b="1" i="0" u="none" strike="noStrike" dirty="0">
                <a:solidFill>
                  <a:srgbClr val="000000"/>
                </a:solidFill>
                <a:effectLst/>
                <a:highlight>
                  <a:srgbClr val="FFFF00"/>
                </a:highlight>
                <a:latin typeface="Century Gothic" panose="020B0502020202020204" pitchFamily="34" charset="0"/>
              </a:rPr>
              <a:t>FLUOPEPTIFOL (A)	</a:t>
            </a:r>
            <a:r>
              <a:rPr lang="en-US" dirty="0">
                <a:highlight>
                  <a:srgbClr val="FFFF00"/>
                </a:highlight>
              </a:rPr>
              <a:t>INSA	 S COUVE-BONNAIRE</a:t>
            </a:r>
            <a:endParaRPr lang="fr-FR" dirty="0">
              <a:highlight>
                <a:srgbClr val="FFFF00"/>
              </a:highlight>
            </a:endParaRPr>
          </a:p>
          <a:p>
            <a:r>
              <a:rPr lang="en-US" dirty="0"/>
              <a:t>(5) PBS			</a:t>
            </a:r>
            <a:r>
              <a:rPr lang="en-US" b="1" dirty="0">
                <a:highlight>
                  <a:srgbClr val="FFFF00"/>
                </a:highlight>
              </a:rPr>
              <a:t>RAYON</a:t>
            </a:r>
            <a:r>
              <a:rPr lang="en-US" dirty="0">
                <a:highlight>
                  <a:srgbClr val="FFFF00"/>
                </a:highlight>
              </a:rPr>
              <a:t> (A/A)		URN	 E DE</a:t>
            </a:r>
          </a:p>
          <a:p>
            <a:r>
              <a:rPr lang="en-US" dirty="0"/>
              <a:t>(6) </a:t>
            </a:r>
            <a:r>
              <a:rPr lang="fr-FR" dirty="0"/>
              <a:t>(COBRA &amp; SMS)	</a:t>
            </a:r>
            <a:r>
              <a:rPr lang="fr-FR" b="1" dirty="0" err="1">
                <a:highlight>
                  <a:srgbClr val="FFFF00"/>
                </a:highlight>
              </a:rPr>
              <a:t>SySaSi</a:t>
            </a:r>
            <a:r>
              <a:rPr lang="fr-FR" dirty="0">
                <a:highlight>
                  <a:srgbClr val="FFFF00"/>
                </a:highlight>
              </a:rPr>
              <a:t> (A)		URN	 H OULYADI</a:t>
            </a:r>
          </a:p>
          <a:p>
            <a:r>
              <a:rPr lang="fr-FR" dirty="0"/>
              <a:t>(7) (COBRA &amp; SMS)	</a:t>
            </a:r>
            <a:r>
              <a:rPr lang="fr-FR" b="1" dirty="0" err="1">
                <a:highlight>
                  <a:srgbClr val="FFFF00"/>
                </a:highlight>
              </a:rPr>
              <a:t>ReacElec</a:t>
            </a:r>
            <a:r>
              <a:rPr lang="fr-FR" dirty="0">
                <a:highlight>
                  <a:srgbClr val="FFFF00"/>
                </a:highlight>
              </a:rPr>
              <a:t> (A) 		URN	</a:t>
            </a:r>
            <a:r>
              <a:rPr lang="fr-FR" dirty="0">
                <a:highlight>
                  <a:srgbClr val="FFFF00"/>
                </a:highlight>
                <a:latin typeface="+mn-lt"/>
              </a:rPr>
              <a:t> L CHAUSSET-BOISSARIE</a:t>
            </a:r>
          </a:p>
          <a:p>
            <a:r>
              <a:rPr lang="pt-BR" dirty="0"/>
              <a:t>(8) PBS 			</a:t>
            </a:r>
            <a:r>
              <a:rPr lang="pt-BR" b="1" dirty="0">
                <a:highlight>
                  <a:srgbClr val="FFFF00"/>
                </a:highlight>
                <a:latin typeface="+mn-lt"/>
              </a:rPr>
              <a:t>ARAMIS</a:t>
            </a:r>
            <a:r>
              <a:rPr lang="pt-BR" dirty="0">
                <a:highlight>
                  <a:srgbClr val="FFFF00"/>
                </a:highlight>
                <a:latin typeface="+mn-lt"/>
              </a:rPr>
              <a:t> (A) 		URN	 </a:t>
            </a:r>
            <a:r>
              <a:rPr lang="pt-BR" dirty="0" err="1">
                <a:highlight>
                  <a:srgbClr val="FFFF00"/>
                </a:highlight>
                <a:latin typeface="+mn-lt"/>
              </a:rPr>
              <a:t>G</a:t>
            </a:r>
            <a:r>
              <a:rPr lang="pt-BR" dirty="0">
                <a:highlight>
                  <a:srgbClr val="FFFF00"/>
                </a:highlight>
                <a:latin typeface="+mn-lt"/>
              </a:rPr>
              <a:t> LADAM</a:t>
            </a:r>
          </a:p>
          <a:p>
            <a:r>
              <a:rPr lang="fr-FR" dirty="0"/>
              <a:t>(9) (COBRA &amp; SMS)	</a:t>
            </a:r>
            <a:r>
              <a:rPr lang="fr-FR" sz="1800" b="1" i="0" u="none" strike="noStrike" dirty="0">
                <a:solidFill>
                  <a:srgbClr val="000000"/>
                </a:solidFill>
                <a:effectLst/>
                <a:highlight>
                  <a:srgbClr val="FFFF00"/>
                </a:highlight>
                <a:latin typeface="+mn-lt"/>
              </a:rPr>
              <a:t>CAMELEON (A-)		</a:t>
            </a:r>
            <a:r>
              <a:rPr lang="fr-FR" sz="1800" i="0" u="none" strike="noStrike" dirty="0">
                <a:solidFill>
                  <a:srgbClr val="000000"/>
                </a:solidFill>
                <a:effectLst/>
                <a:highlight>
                  <a:srgbClr val="FFFF00"/>
                </a:highlight>
                <a:latin typeface="+mn-lt"/>
              </a:rPr>
              <a:t>INSA	 X FRANCK</a:t>
            </a:r>
            <a:endParaRPr lang="en-US" dirty="0">
              <a:latin typeface="+mn-lt"/>
            </a:endParaRPr>
          </a:p>
          <a:p>
            <a:r>
              <a:rPr lang="pt-BR" dirty="0"/>
              <a:t>(10) URCOM 					</a:t>
            </a:r>
            <a:r>
              <a:rPr lang="pt-BR" dirty="0">
                <a:highlight>
                  <a:srgbClr val="FFFF00"/>
                </a:highlight>
              </a:rPr>
              <a:t> </a:t>
            </a:r>
          </a:p>
          <a:p>
            <a:pPr marL="342900" indent="-342900">
              <a:buAutoNum type="arabicParenBoth"/>
            </a:pPr>
            <a:r>
              <a:rPr lang="fr-FR" dirty="0"/>
              <a:t>(COBRA &amp; SMS) 	</a:t>
            </a:r>
            <a:endParaRPr lang="fr-FR" dirty="0">
              <a:latin typeface="+mn-lt"/>
            </a:endParaRPr>
          </a:p>
          <a:p>
            <a:pPr marL="342900" indent="-342900">
              <a:buAutoNum type="arabicParenBoth"/>
            </a:pPr>
            <a:r>
              <a:rPr lang="fr-FR" dirty="0"/>
              <a:t> PBS		</a:t>
            </a:r>
          </a:p>
        </p:txBody>
      </p:sp>
      <p:sp>
        <p:nvSpPr>
          <p:cNvPr id="3" name="Text Box 17">
            <a:extLst>
              <a:ext uri="{FF2B5EF4-FFF2-40B4-BE49-F238E27FC236}">
                <a16:creationId xmlns:a16="http://schemas.microsoft.com/office/drawing/2014/main" id="{207FB70F-E93E-F83A-B6C4-438A20CBB3EB}"/>
              </a:ext>
            </a:extLst>
          </p:cNvPr>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Tree>
    <p:extLst>
      <p:ext uri="{BB962C8B-B14F-4D97-AF65-F5344CB8AC3E}">
        <p14:creationId xmlns:p14="http://schemas.microsoft.com/office/powerpoint/2010/main" val="1264618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oneTexte 14">
            <a:extLst>
              <a:ext uri="{FF2B5EF4-FFF2-40B4-BE49-F238E27FC236}">
                <a16:creationId xmlns:a16="http://schemas.microsoft.com/office/drawing/2014/main" id="{C4D64E64-9BAA-AE4B-9C5D-C940398C8B1C}"/>
              </a:ext>
            </a:extLst>
          </p:cNvPr>
          <p:cNvSpPr txBox="1"/>
          <p:nvPr/>
        </p:nvSpPr>
        <p:spPr>
          <a:xfrm>
            <a:off x="243066" y="1112588"/>
            <a:ext cx="9144001" cy="3693319"/>
          </a:xfrm>
          <a:prstGeom prst="rect">
            <a:avLst/>
          </a:prstGeom>
          <a:noFill/>
        </p:spPr>
        <p:txBody>
          <a:bodyPr wrap="square" rtlCol="0">
            <a:spAutoFit/>
          </a:bodyPr>
          <a:lstStyle/>
          <a:p>
            <a:r>
              <a:rPr lang="en-US" dirty="0"/>
              <a:t>(6) </a:t>
            </a:r>
            <a:r>
              <a:rPr lang="fr-FR" dirty="0"/>
              <a:t>ABTE	</a:t>
            </a:r>
            <a:r>
              <a:rPr lang="fr-FR" sz="1800" b="1" i="0" u="none" strike="noStrike" dirty="0">
                <a:solidFill>
                  <a:srgbClr val="000000"/>
                </a:solidFill>
                <a:effectLst/>
                <a:highlight>
                  <a:srgbClr val="FFFF00"/>
                </a:highlight>
                <a:latin typeface="+mn-lt"/>
              </a:rPr>
              <a:t>CAFLAP (A/A) 		</a:t>
            </a:r>
            <a:r>
              <a:rPr lang="fr-FR" sz="1800" i="0" u="none" strike="noStrike" dirty="0">
                <a:solidFill>
                  <a:srgbClr val="000000"/>
                </a:solidFill>
                <a:effectLst/>
                <a:highlight>
                  <a:srgbClr val="FFFF00"/>
                </a:highlight>
                <a:latin typeface="+mn-lt"/>
              </a:rPr>
              <a:t>UCN	 J LEDAUPHIN</a:t>
            </a:r>
          </a:p>
          <a:p>
            <a:r>
              <a:rPr lang="fr-FR" dirty="0">
                <a:latin typeface="+mn-lt"/>
              </a:rPr>
              <a:t>	</a:t>
            </a:r>
            <a:endParaRPr lang="fr-FR" b="1" dirty="0">
              <a:latin typeface="+mn-lt"/>
            </a:endParaRPr>
          </a:p>
          <a:p>
            <a:pPr marL="257175" indent="-257175">
              <a:buFontTx/>
              <a:buAutoNum type="arabicParenBoth"/>
            </a:pPr>
            <a:r>
              <a:rPr lang="fr-FR" dirty="0">
                <a:latin typeface="+mn-lt"/>
              </a:rPr>
              <a:t>LCMT		</a:t>
            </a:r>
            <a:r>
              <a:rPr lang="pt-BR" b="1" dirty="0">
                <a:highlight>
                  <a:srgbClr val="FFFF00"/>
                </a:highlight>
                <a:latin typeface="+mn-lt"/>
              </a:rPr>
              <a:t>CELL (A+)</a:t>
            </a:r>
            <a:r>
              <a:rPr lang="pt-BR" dirty="0">
                <a:highlight>
                  <a:srgbClr val="FFFF00"/>
                </a:highlight>
                <a:latin typeface="+mn-lt"/>
              </a:rPr>
              <a:t> 		RIN	 </a:t>
            </a:r>
            <a:r>
              <a:rPr lang="pt-BR" dirty="0" err="1">
                <a:highlight>
                  <a:srgbClr val="FFFF00"/>
                </a:highlight>
                <a:latin typeface="+mn-lt"/>
              </a:rPr>
              <a:t>S</a:t>
            </a:r>
            <a:r>
              <a:rPr lang="pt-BR" dirty="0">
                <a:highlight>
                  <a:srgbClr val="FFFF00"/>
                </a:highlight>
                <a:latin typeface="+mn-lt"/>
              </a:rPr>
              <a:t> GAILLARD</a:t>
            </a:r>
          </a:p>
          <a:p>
            <a:pPr marL="257175" indent="-257175">
              <a:buFontTx/>
              <a:buAutoNum type="arabicParenBoth"/>
            </a:pPr>
            <a:endParaRPr lang="fr-FR" b="1" dirty="0">
              <a:latin typeface="+mn-lt"/>
            </a:endParaRPr>
          </a:p>
          <a:p>
            <a:pPr marL="257175" indent="-257175">
              <a:buFontTx/>
              <a:buAutoNum type="arabicParenBoth"/>
            </a:pPr>
            <a:r>
              <a:rPr lang="fr-FR" dirty="0">
                <a:latin typeface="+mn-lt"/>
              </a:rPr>
              <a:t>CERMN 	</a:t>
            </a:r>
            <a:r>
              <a:rPr lang="pt-BR" b="1" dirty="0">
                <a:highlight>
                  <a:srgbClr val="FFFF00"/>
                </a:highlight>
                <a:latin typeface="+mn-lt"/>
              </a:rPr>
              <a:t>DALATBIN (A+)</a:t>
            </a:r>
            <a:r>
              <a:rPr lang="pt-BR" dirty="0">
                <a:highlight>
                  <a:srgbClr val="FFFF00"/>
                </a:highlight>
                <a:latin typeface="+mn-lt"/>
              </a:rPr>
              <a:t> 		RIN	 J SOPKOVA-DE OLIVEIRA </a:t>
            </a:r>
            <a:endParaRPr lang="fr-FR" b="1" dirty="0">
              <a:latin typeface="+mn-lt"/>
            </a:endParaRPr>
          </a:p>
          <a:p>
            <a:r>
              <a:rPr lang="fr-FR" dirty="0">
                <a:latin typeface="+mn-lt"/>
              </a:rPr>
              <a:t>(3) LCMT	</a:t>
            </a:r>
            <a:r>
              <a:rPr lang="fr-FR" b="1" dirty="0">
                <a:highlight>
                  <a:srgbClr val="FFFF00"/>
                </a:highlight>
                <a:latin typeface="+mn-lt"/>
              </a:rPr>
              <a:t>CHELSEA (A/A)		</a:t>
            </a:r>
            <a:r>
              <a:rPr lang="fr-FR" dirty="0">
                <a:highlight>
                  <a:srgbClr val="FFFF00"/>
                </a:highlight>
                <a:latin typeface="+mn-lt"/>
              </a:rPr>
              <a:t>RIN	 S PERRIO</a:t>
            </a:r>
            <a:endParaRPr lang="fr-FR" b="1" dirty="0">
              <a:solidFill>
                <a:srgbClr val="FF0000"/>
              </a:solidFill>
              <a:highlight>
                <a:srgbClr val="FFFF00"/>
              </a:highlight>
              <a:latin typeface="+mn-lt"/>
            </a:endParaRPr>
          </a:p>
          <a:p>
            <a:r>
              <a:rPr lang="fr-FR" dirty="0">
                <a:latin typeface="+mn-lt"/>
              </a:rPr>
              <a:t>(4) CERMN	</a:t>
            </a:r>
          </a:p>
          <a:p>
            <a:r>
              <a:rPr lang="en-US" dirty="0">
                <a:latin typeface="+mn-lt"/>
              </a:rPr>
              <a:t>(5) LCMT	</a:t>
            </a:r>
            <a:r>
              <a:rPr lang="en-US" b="1" dirty="0">
                <a:highlight>
                  <a:srgbClr val="FFFF00"/>
                </a:highlight>
                <a:latin typeface="+mn-lt"/>
              </a:rPr>
              <a:t>FAAM (A)</a:t>
            </a:r>
            <a:r>
              <a:rPr lang="en-US" dirty="0">
                <a:highlight>
                  <a:srgbClr val="FFFF00"/>
                </a:highlight>
                <a:latin typeface="+mn-lt"/>
              </a:rPr>
              <a:t> 		UCN	 T LEQUEUX</a:t>
            </a:r>
          </a:p>
          <a:p>
            <a:r>
              <a:rPr lang="en-US" dirty="0">
                <a:latin typeface="+mn-lt"/>
              </a:rPr>
              <a:t>(6) </a:t>
            </a:r>
            <a:r>
              <a:rPr lang="fr-FR" dirty="0">
                <a:latin typeface="+mn-lt"/>
              </a:rPr>
              <a:t>CYCERON		</a:t>
            </a:r>
            <a:endParaRPr lang="fr-FR" b="1" dirty="0">
              <a:latin typeface="+mn-lt"/>
            </a:endParaRPr>
          </a:p>
          <a:p>
            <a:pPr marL="257175" indent="-257175">
              <a:buFontTx/>
              <a:buAutoNum type="arabicParenBoth"/>
            </a:pPr>
            <a:r>
              <a:rPr lang="fr-FR" dirty="0"/>
              <a:t>LCMT		</a:t>
            </a:r>
          </a:p>
          <a:p>
            <a:pPr marL="257175" indent="-257175">
              <a:buAutoNum type="arabicParenBoth"/>
            </a:pPr>
            <a:r>
              <a:rPr lang="fr-FR" dirty="0"/>
              <a:t>CERMN </a:t>
            </a:r>
            <a:r>
              <a:rPr lang="en-US" dirty="0"/>
              <a:t>		</a:t>
            </a:r>
            <a:endParaRPr lang="en-US" b="1" dirty="0">
              <a:solidFill>
                <a:srgbClr val="FF0000"/>
              </a:solidFill>
            </a:endParaRPr>
          </a:p>
          <a:p>
            <a:r>
              <a:rPr lang="fr-FR" dirty="0"/>
              <a:t>		</a:t>
            </a:r>
            <a:endParaRPr lang="en-US" dirty="0"/>
          </a:p>
          <a:p>
            <a:endParaRPr lang="en-US" dirty="0"/>
          </a:p>
        </p:txBody>
      </p:sp>
      <p:sp>
        <p:nvSpPr>
          <p:cNvPr id="6" name="Line 18">
            <a:extLst>
              <a:ext uri="{FF2B5EF4-FFF2-40B4-BE49-F238E27FC236}">
                <a16:creationId xmlns:a16="http://schemas.microsoft.com/office/drawing/2014/main" id="{3BC2E285-18D0-C80C-0798-E97F2B4968B0}"/>
              </a:ext>
            </a:extLst>
          </p:cNvPr>
          <p:cNvSpPr>
            <a:spLocks noChangeShapeType="1"/>
          </p:cNvSpPr>
          <p:nvPr/>
        </p:nvSpPr>
        <p:spPr bwMode="auto">
          <a:xfrm>
            <a:off x="1007075" y="867786"/>
            <a:ext cx="6858000" cy="0"/>
          </a:xfrm>
          <a:prstGeom prst="line">
            <a:avLst/>
          </a:prstGeom>
          <a:noFill/>
          <a:ln w="9525">
            <a:solidFill>
              <a:schemeClr val="tx1"/>
            </a:solidFill>
            <a:round/>
            <a:headEnd/>
            <a:tailEnd/>
          </a:ln>
        </p:spPr>
        <p:txBody>
          <a:bodyPr/>
          <a:lstStyle/>
          <a:p>
            <a:endParaRPr lang="fr-FR"/>
          </a:p>
        </p:txBody>
      </p:sp>
      <p:sp>
        <p:nvSpPr>
          <p:cNvPr id="7" name="Rectangle 2">
            <a:extLst>
              <a:ext uri="{FF2B5EF4-FFF2-40B4-BE49-F238E27FC236}">
                <a16:creationId xmlns:a16="http://schemas.microsoft.com/office/drawing/2014/main" id="{66EA098D-DA38-4DAF-5CAE-E7F57A928EA1}"/>
              </a:ext>
            </a:extLst>
          </p:cNvPr>
          <p:cNvSpPr>
            <a:spLocks noGrp="1" noChangeArrowheads="1"/>
          </p:cNvSpPr>
          <p:nvPr>
            <p:ph type="title"/>
          </p:nvPr>
        </p:nvSpPr>
        <p:spPr>
          <a:xfrm>
            <a:off x="1394194" y="140078"/>
            <a:ext cx="6355612" cy="857250"/>
          </a:xfrm>
        </p:spPr>
        <p:txBody>
          <a:bodyPr/>
          <a:lstStyle/>
          <a:p>
            <a:pPr eaLnBrk="1" hangingPunct="1"/>
            <a:r>
              <a:rPr lang="fr-FR" sz="3000" dirty="0">
                <a:solidFill>
                  <a:srgbClr val="FF0000"/>
                </a:solidFill>
              </a:rPr>
              <a:t>Spirales ED 2023 / CAEN</a:t>
            </a:r>
          </a:p>
        </p:txBody>
      </p:sp>
      <p:sp>
        <p:nvSpPr>
          <p:cNvPr id="2" name="Text Box 17">
            <a:extLst>
              <a:ext uri="{FF2B5EF4-FFF2-40B4-BE49-F238E27FC236}">
                <a16:creationId xmlns:a16="http://schemas.microsoft.com/office/drawing/2014/main" id="{E059498D-64D7-2612-E324-DA698090C77D}"/>
              </a:ext>
            </a:extLst>
          </p:cNvPr>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1 </a:t>
            </a:r>
          </a:p>
        </p:txBody>
      </p:sp>
    </p:spTree>
    <p:extLst>
      <p:ext uri="{BB962C8B-B14F-4D97-AF65-F5344CB8AC3E}">
        <p14:creationId xmlns:p14="http://schemas.microsoft.com/office/powerpoint/2010/main" val="364531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a:xfrm>
            <a:off x="250599" y="0"/>
            <a:ext cx="8474149" cy="1143000"/>
          </a:xfrm>
        </p:spPr>
        <p:txBody>
          <a:bodyPr/>
          <a:lstStyle/>
          <a:p>
            <a:pPr eaLnBrk="1" hangingPunct="1"/>
            <a:r>
              <a:rPr lang="fr-FR" sz="4000" dirty="0"/>
              <a:t>Nouveaux doctorants</a:t>
            </a:r>
          </a:p>
        </p:txBody>
      </p:sp>
      <p:sp>
        <p:nvSpPr>
          <p:cNvPr id="10" name="Text Box 17"/>
          <p:cNvSpPr txBox="1">
            <a:spLocks noChangeArrowheads="1"/>
          </p:cNvSpPr>
          <p:nvPr/>
        </p:nvSpPr>
        <p:spPr bwMode="auto">
          <a:xfrm>
            <a:off x="0" y="0"/>
            <a:ext cx="377026" cy="369332"/>
          </a:xfrm>
          <a:prstGeom prst="rect">
            <a:avLst/>
          </a:prstGeom>
          <a:noFill/>
          <a:ln w="9525">
            <a:solidFill>
              <a:schemeClr val="tx1"/>
            </a:solidFill>
            <a:miter lim="800000"/>
            <a:headEnd/>
            <a:tailEnd/>
          </a:ln>
        </p:spPr>
        <p:txBody>
          <a:bodyPr wrap="none">
            <a:spAutoFit/>
          </a:bodyPr>
          <a:lstStyle/>
          <a:p>
            <a:r>
              <a:rPr lang="fr-FR" dirty="0"/>
              <a:t>2 </a:t>
            </a:r>
          </a:p>
        </p:txBody>
      </p:sp>
      <p:sp>
        <p:nvSpPr>
          <p:cNvPr id="11" name="ZoneTexte 10"/>
          <p:cNvSpPr txBox="1"/>
          <p:nvPr/>
        </p:nvSpPr>
        <p:spPr>
          <a:xfrm>
            <a:off x="3869317" y="773668"/>
            <a:ext cx="1236712" cy="369332"/>
          </a:xfrm>
          <a:prstGeom prst="rect">
            <a:avLst/>
          </a:prstGeom>
          <a:noFill/>
        </p:spPr>
        <p:txBody>
          <a:bodyPr wrap="none" rtlCol="0">
            <a:spAutoFit/>
          </a:bodyPr>
          <a:lstStyle/>
          <a:p>
            <a:r>
              <a:rPr lang="fr-FR" b="1" dirty="0"/>
              <a:t>RIN 100%</a:t>
            </a:r>
          </a:p>
        </p:txBody>
      </p:sp>
      <p:graphicFrame>
        <p:nvGraphicFramePr>
          <p:cNvPr id="6" name="Objet 5">
            <a:extLst>
              <a:ext uri="{FF2B5EF4-FFF2-40B4-BE49-F238E27FC236}">
                <a16:creationId xmlns:a16="http://schemas.microsoft.com/office/drawing/2014/main" id="{D6EE4D2E-6A16-2148-9A2D-C691C64F59CF}"/>
              </a:ext>
            </a:extLst>
          </p:cNvPr>
          <p:cNvGraphicFramePr>
            <a:graphicFrameLocks noChangeAspect="1"/>
          </p:cNvGraphicFramePr>
          <p:nvPr>
            <p:extLst>
              <p:ext uri="{D42A27DB-BD31-4B8C-83A1-F6EECF244321}">
                <p14:modId xmlns:p14="http://schemas.microsoft.com/office/powerpoint/2010/main" val="1825659094"/>
              </p:ext>
            </p:extLst>
          </p:nvPr>
        </p:nvGraphicFramePr>
        <p:xfrm>
          <a:off x="49213" y="1289050"/>
          <a:ext cx="9094787" cy="5528179"/>
        </p:xfrm>
        <a:graphic>
          <a:graphicData uri="http://schemas.openxmlformats.org/presentationml/2006/ole">
            <mc:AlternateContent xmlns:mc="http://schemas.openxmlformats.org/markup-compatibility/2006">
              <mc:Choice xmlns:v="urn:schemas-microsoft-com:vml" Requires="v">
                <p:oleObj spid="_x0000_s1028" name="Feuille de calcul" r:id="rId4" imgW="8810400" imgH="6172200" progId="Excel.Sheet.12">
                  <p:embed/>
                </p:oleObj>
              </mc:Choice>
              <mc:Fallback>
                <p:oleObj name="Feuille de calcul" r:id="rId4" imgW="8810400" imgH="6172200" progId="Excel.Sheet.12">
                  <p:embed/>
                  <p:pic>
                    <p:nvPicPr>
                      <p:cNvPr id="6" name="Objet 5">
                        <a:extLst>
                          <a:ext uri="{FF2B5EF4-FFF2-40B4-BE49-F238E27FC236}">
                            <a16:creationId xmlns:a16="http://schemas.microsoft.com/office/drawing/2014/main" id="{D6EE4D2E-6A16-2148-9A2D-C691C64F59CF}"/>
                          </a:ext>
                        </a:extLst>
                      </p:cNvPr>
                      <p:cNvPicPr/>
                      <p:nvPr/>
                    </p:nvPicPr>
                    <p:blipFill>
                      <a:blip r:embed="rId5"/>
                      <a:stretch>
                        <a:fillRect/>
                      </a:stretch>
                    </p:blipFill>
                    <p:spPr>
                      <a:xfrm>
                        <a:off x="49213" y="1289050"/>
                        <a:ext cx="9094787" cy="5528179"/>
                      </a:xfrm>
                      <a:prstGeom prst="rect">
                        <a:avLst/>
                      </a:prstGeom>
                    </p:spPr>
                  </p:pic>
                </p:oleObj>
              </mc:Fallback>
            </mc:AlternateContent>
          </a:graphicData>
        </a:graphic>
      </p:graphicFrame>
    </p:spTree>
    <p:extLst>
      <p:ext uri="{BB962C8B-B14F-4D97-AF65-F5344CB8AC3E}">
        <p14:creationId xmlns:p14="http://schemas.microsoft.com/office/powerpoint/2010/main" val="284233730"/>
      </p:ext>
    </p:extLst>
  </p:cSld>
  <p:clrMapOvr>
    <a:masterClrMapping/>
  </p:clrMapOvr>
</p:sld>
</file>

<file path=ppt/theme/theme1.xml><?xml version="1.0" encoding="utf-8"?>
<a:theme xmlns:a="http://schemas.openxmlformats.org/drawingml/2006/main" name="Modèle par défaut">
  <a:themeElements>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èle par défa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19999</TotalTime>
  <Words>2263</Words>
  <Application>Microsoft Office PowerPoint</Application>
  <PresentationFormat>Affichage à l'écran (4:3)</PresentationFormat>
  <Paragraphs>440</Paragraphs>
  <Slides>22</Slides>
  <Notes>17</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22</vt:i4>
      </vt:variant>
    </vt:vector>
  </HeadingPairs>
  <TitlesOfParts>
    <vt:vector size="31" baseType="lpstr">
      <vt:lpstr>Arial</vt:lpstr>
      <vt:lpstr>Arial,sans-serif</vt:lpstr>
      <vt:lpstr>Calibri</vt:lpstr>
      <vt:lpstr>Century Gothic</vt:lpstr>
      <vt:lpstr>LinePrinter</vt:lpstr>
      <vt:lpstr>Symbol</vt:lpstr>
      <vt:lpstr>Trebuchet MS</vt:lpstr>
      <vt:lpstr>Modèle par défaut</vt:lpstr>
      <vt:lpstr>Feuille de calcul</vt:lpstr>
      <vt:lpstr>Ecole Doctorale Normande de Chimie</vt:lpstr>
      <vt:lpstr>Ordre du jour</vt:lpstr>
      <vt:lpstr>Présentation PowerPoint</vt:lpstr>
      <vt:lpstr>CD établissements</vt:lpstr>
      <vt:lpstr>CD établissements</vt:lpstr>
      <vt:lpstr>CD établissements</vt:lpstr>
      <vt:lpstr>Spirales ED 2023 Rouen/Le Havre</vt:lpstr>
      <vt:lpstr>Spirales ED 2023 / CAEN</vt:lpstr>
      <vt:lpstr>Nouveaux doctorants</vt:lpstr>
      <vt:lpstr>Nouveaux doctorants</vt:lpstr>
      <vt:lpstr>Nouveaux doctorants</vt:lpstr>
      <vt:lpstr>Nouveaux doctorants</vt:lpstr>
      <vt:lpstr>Nouveaux doctorants</vt:lpstr>
      <vt:lpstr>Nouveaux doctorants</vt:lpstr>
      <vt:lpstr>Nouveaux doctorants</vt:lpstr>
      <vt:lpstr>Présentation PowerPoint</vt:lpstr>
      <vt:lpstr>Présentation PowerPoint</vt:lpstr>
      <vt:lpstr>Présentation PowerPoint</vt:lpstr>
      <vt:lpstr>Présentation PowerPoint</vt:lpstr>
      <vt:lpstr>Taux d’encadrements</vt:lpstr>
      <vt:lpstr>CED</vt:lpstr>
      <vt:lpstr>Règlement intérieur</vt:lpstr>
    </vt:vector>
  </TitlesOfParts>
  <Company>IRCOF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Ecole doctorale Normande de Chimie</dc:title>
  <dc:creator>P.Y. Renard</dc:creator>
  <cp:lastModifiedBy>Tiffany Boue</cp:lastModifiedBy>
  <cp:revision>1183</cp:revision>
  <dcterms:created xsi:type="dcterms:W3CDTF">2017-04-05T20:12:40Z</dcterms:created>
  <dcterms:modified xsi:type="dcterms:W3CDTF">2023-09-04T12:32:12Z</dcterms:modified>
</cp:coreProperties>
</file>